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2.xml" ContentType="application/vnd.openxmlformats-officedocument.themeOverride+xml"/>
  <Override PartName="/ppt/charts/chart9.xml" ContentType="application/vnd.openxmlformats-officedocument.drawingml.chart+xml"/>
  <Override PartName="/ppt/theme/themeOverride3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theme/themeOverride5.xml" ContentType="application/vnd.openxmlformats-officedocument.themeOverride+xml"/>
  <Override PartName="/ppt/charts/chart17.xml" ContentType="application/vnd.openxmlformats-officedocument.drawingml.chart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56" r:id="rId2"/>
    <p:sldId id="298" r:id="rId3"/>
    <p:sldId id="305" r:id="rId4"/>
    <p:sldId id="266" r:id="rId5"/>
    <p:sldId id="258" r:id="rId6"/>
    <p:sldId id="265" r:id="rId7"/>
    <p:sldId id="276" r:id="rId8"/>
    <p:sldId id="275" r:id="rId9"/>
    <p:sldId id="291" r:id="rId10"/>
    <p:sldId id="292" r:id="rId11"/>
    <p:sldId id="269" r:id="rId12"/>
    <p:sldId id="259" r:id="rId13"/>
    <p:sldId id="268" r:id="rId14"/>
    <p:sldId id="267" r:id="rId15"/>
    <p:sldId id="306" r:id="rId16"/>
    <p:sldId id="278" r:id="rId17"/>
    <p:sldId id="279" r:id="rId18"/>
    <p:sldId id="280" r:id="rId19"/>
    <p:sldId id="281" r:id="rId20"/>
    <p:sldId id="277" r:id="rId21"/>
    <p:sldId id="286" r:id="rId22"/>
    <p:sldId id="270" r:id="rId23"/>
    <p:sldId id="271" r:id="rId24"/>
    <p:sldId id="300" r:id="rId25"/>
    <p:sldId id="288" r:id="rId26"/>
    <p:sldId id="290" r:id="rId27"/>
    <p:sldId id="289" r:id="rId28"/>
    <p:sldId id="287" r:id="rId29"/>
    <p:sldId id="307" r:id="rId30"/>
    <p:sldId id="301" r:id="rId31"/>
    <p:sldId id="302" r:id="rId32"/>
    <p:sldId id="303" r:id="rId33"/>
    <p:sldId id="304" r:id="rId34"/>
    <p:sldId id="299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02" d="100"/>
          <a:sy n="202" d="100"/>
        </p:scale>
        <p:origin x="-2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fgy:U:AKTU&#193;LIS:7evangelikus:nepszamlalas_elemzesek:nepszamlalas_orszagosadatok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yorgyfabri:U:AKTU&#193;LIS:7evangelikus:nepszamlalas_elemzesek:nepmozgalmi_elemzesek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gy:U:AKTU&#193;LIS:7evangelikus:nepszamlalas_elemzesek:valtozas_elemzes_200_2007_2014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yorgyfabri:Library:Containers:com.apple.mail:Data:Library:Mail%20Downloads:BB1EF90C-F1D8-42D3-96C1-07D36A2B9ED7:Egyh&#225;z_oktat&#225;s_t&#225;rsadalmi_&#233;rt&#233;kek_TBL_KeresztTBL_v2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yorgyfabri:Library:Containers:com.apple.mail:Data:Library:Mail%20Downloads:BB1EF90C-F1D8-42D3-96C1-07D36A2B9ED7:Egyh&#225;z_oktat&#225;s_t&#225;rsadalmi_&#233;rt&#233;kek_TBL_KeresztTBL_v2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gy:U:AKTUA&#769;LIS:7evangelikus:nepszamlalas_elemzesek:nepszamlalas_orszagosadatok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oleObject" Target="Macintosh%20HD:Users:fgy:U:AKTU&#193;LIS:7evangelikus:nepszamlalas_elemzesek:nepszamlalas_orszagosadatok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oleObject" Target="Macintosh%20HD:Users:fgy:U:AKTU&#193;LIS:7evangelikus:nepszamlalas_elemzesek:nepszamlalas_orszagosadatok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oleObject" Target="Macintosh%20HD:Users:fgy:U:AKTU&#193;LIS:7evangelikus:nepszamlalas_elemzesek:nepszamlalas_orszagosadatok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gy:U:AKTU&#193;LIS:7evangelikus:nepszamlalas_elemzesek:nepszamlalas_orszagosadatok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gy:U:AKTU&#193;LIS:7evangelikus:nepszamlalas_elemzesek:nepszamlalas_orszagosadatok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gy:U:AKTU&#193;LIS:7evangelikus:nepszamlalas_elemzesek:nepszamlalas_orszagosadatok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gy:U:AKTU&#193;LIS:7evangelikus:nepszamlalas_elemzesek:nepmozgalmi_elemzesek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yorgyfabri:Library:Containers:com.apple.mail:Data:Library:Mail%20Downloads:BB1EF90C-F1D8-42D3-96C1-07D36A2B9ED7:Egyh&#225;z_oktat&#225;s_t&#225;rsadalmi_&#233;rt&#233;kek_TBL_KeresztTBL_v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yorgyfabri:Library:Containers:com.apple.mail:Data:Library:Mail%20Downloads:BB1EF90C-F1D8-42D3-96C1-07D36A2B9ED7:Egyh&#225;z_oktat&#225;s_t&#225;rsadalmi_&#233;rt&#233;kek_TBL_KeresztTBL_v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gy:U:AKTU&#193;LIS:7evangelikus:nepszamlalas_elemzesek:nepszamlalas_orszagosadatok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gy:U:AKTU&#193;LIS:7evangelikus:nepszamlalas_elemzesek:nepszamlalas_orszagosadatok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gy:U:AKTU&#193;LIS:7evangelikus:nepszamlalas_elemzesek:nepszamlalas_orszagosadatok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Macintosh%20HD:Users:fgy:U:AKTU&#193;LIS:7evangelikus:nepszamlalas_elemzesek:nepszamlalas_orszagosadatok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Macintosh%20HD:Users:fgy:U:AKTU&#193;LIS:7evangelikus:nepszamlalas_elemzesek:nepszamlalas_orszagosadatok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Lbls>
            <c:dLbl>
              <c:idx val="5"/>
              <c:layout>
                <c:manualLayout>
                  <c:x val="0.218223886507424"/>
                  <c:y val="-0.00087530940036710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orszagos_idosoros!$A$46:$A$54</c:f>
              <c:strCache>
                <c:ptCount val="9"/>
                <c:pt idx="0">
                  <c:v>Római katolikus</c:v>
                </c:pt>
                <c:pt idx="1">
                  <c:v>Görög katolikus</c:v>
                </c:pt>
                <c:pt idx="2">
                  <c:v>Ortodox keresztény</c:v>
                </c:pt>
                <c:pt idx="3">
                  <c:v>Református</c:v>
                </c:pt>
                <c:pt idx="4">
                  <c:v>Izraelita</c:v>
                </c:pt>
                <c:pt idx="5">
                  <c:v>Más vallási közösséghez, felekezethez tartozó</c:v>
                </c:pt>
                <c:pt idx="6">
                  <c:v>Evangélikus</c:v>
                </c:pt>
                <c:pt idx="7">
                  <c:v>Vallási közösséghez, felekezethez nem tartozó</c:v>
                </c:pt>
                <c:pt idx="8">
                  <c:v>Nem kívánt válaszolni, nincs válasz</c:v>
                </c:pt>
              </c:strCache>
            </c:strRef>
          </c:cat>
          <c:val>
            <c:numRef>
              <c:f>orszagos_idosoros!$B$46:$B$54</c:f>
              <c:numCache>
                <c:formatCode>#,##0</c:formatCode>
                <c:ptCount val="9"/>
                <c:pt idx="0">
                  <c:v>3.691348E6</c:v>
                </c:pt>
                <c:pt idx="1">
                  <c:v>179176.0</c:v>
                </c:pt>
                <c:pt idx="2">
                  <c:v>13710.0</c:v>
                </c:pt>
                <c:pt idx="3">
                  <c:v>1.153442E6</c:v>
                </c:pt>
                <c:pt idx="4">
                  <c:v>10965.0</c:v>
                </c:pt>
                <c:pt idx="5">
                  <c:v>167231.0</c:v>
                </c:pt>
                <c:pt idx="6">
                  <c:v>214965.0</c:v>
                </c:pt>
                <c:pt idx="7">
                  <c:v>1.806409E6</c:v>
                </c:pt>
                <c:pt idx="8">
                  <c:v>2.699025E6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'osszesites_elemzesek_2007-2014'!$O$6</c:f>
              <c:strCache>
                <c:ptCount val="1"/>
                <c:pt idx="0">
                  <c:v>Egyháztagok</c:v>
                </c:pt>
              </c:strCache>
            </c:strRef>
          </c:tx>
          <c:trendline>
            <c:trendlineType val="linear"/>
            <c:forward val="9.0"/>
            <c:dispRSqr val="0"/>
            <c:dispEq val="0"/>
          </c:trendline>
          <c:cat>
            <c:numRef>
              <c:f>'osszesites_elemzesek_2007-2014'!$N$7:$N$15</c:f>
              <c:numCache>
                <c:formatCode>General</c:formatCode>
                <c:ptCount val="9"/>
                <c:pt idx="0">
                  <c:v>2000.0</c:v>
                </c:pt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  <c:pt idx="8">
                  <c:v>2014.0</c:v>
                </c:pt>
              </c:numCache>
            </c:numRef>
          </c:cat>
          <c:val>
            <c:numRef>
              <c:f>'osszesites_elemzesek_2007-2014'!$O$7:$O$15</c:f>
              <c:numCache>
                <c:formatCode>General</c:formatCode>
                <c:ptCount val="9"/>
                <c:pt idx="0">
                  <c:v>212666.0</c:v>
                </c:pt>
                <c:pt idx="1">
                  <c:v>206847.0</c:v>
                </c:pt>
                <c:pt idx="2">
                  <c:v>207306.0</c:v>
                </c:pt>
                <c:pt idx="3">
                  <c:v>202968.0</c:v>
                </c:pt>
                <c:pt idx="4">
                  <c:v>193952.0</c:v>
                </c:pt>
                <c:pt idx="5">
                  <c:v>188207.0</c:v>
                </c:pt>
                <c:pt idx="6">
                  <c:v>185115.0</c:v>
                </c:pt>
                <c:pt idx="7">
                  <c:v>181604.0</c:v>
                </c:pt>
                <c:pt idx="8">
                  <c:v>177934.0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'osszesites_elemzesek_2007-2014'!$P$6</c:f>
              <c:strCache>
                <c:ptCount val="1"/>
                <c:pt idx="0">
                  <c:v>Választói névjegyzék</c:v>
                </c:pt>
              </c:strCache>
            </c:strRef>
          </c:tx>
          <c:dLbls>
            <c:dLbl>
              <c:idx val="5"/>
              <c:layout>
                <c:manualLayout>
                  <c:x val="-0.00837988803776756"/>
                  <c:y val="-0.047142854491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00628491602832567"/>
                  <c:y val="0.042857140446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0125698320566513"/>
                  <c:y val="-0.0642857106700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0094273740424885"/>
                  <c:y val="0.0685714247147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forward val="9.0"/>
            <c:dispRSqr val="0"/>
            <c:dispEq val="0"/>
          </c:trendline>
          <c:cat>
            <c:numRef>
              <c:f>'osszesites_elemzesek_2007-2014'!$N$7:$N$15</c:f>
              <c:numCache>
                <c:formatCode>General</c:formatCode>
                <c:ptCount val="9"/>
                <c:pt idx="0">
                  <c:v>2000.0</c:v>
                </c:pt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  <c:pt idx="8">
                  <c:v>2014.0</c:v>
                </c:pt>
              </c:numCache>
            </c:numRef>
          </c:cat>
          <c:val>
            <c:numRef>
              <c:f>'osszesites_elemzesek_2007-2014'!$P$7:$P$15</c:f>
              <c:numCache>
                <c:formatCode>General</c:formatCode>
                <c:ptCount val="9"/>
                <c:pt idx="0">
                  <c:v>114553.0</c:v>
                </c:pt>
                <c:pt idx="1">
                  <c:v>105135.0</c:v>
                </c:pt>
                <c:pt idx="2">
                  <c:v>107597.0</c:v>
                </c:pt>
                <c:pt idx="3">
                  <c:v>99808.0</c:v>
                </c:pt>
                <c:pt idx="4">
                  <c:v>94216.0</c:v>
                </c:pt>
                <c:pt idx="5">
                  <c:v>86252.0</c:v>
                </c:pt>
                <c:pt idx="6">
                  <c:v>86597.0</c:v>
                </c:pt>
                <c:pt idx="7">
                  <c:v>87355.0</c:v>
                </c:pt>
                <c:pt idx="8">
                  <c:v>82844.0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1986835112"/>
        <c:axId val="-2094811032"/>
      </c:lineChart>
      <c:dateAx>
        <c:axId val="-1986835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-2094811032"/>
        <c:crosses val="autoZero"/>
        <c:auto val="0"/>
        <c:lblOffset val="100"/>
        <c:baseTimeUnit val="days"/>
      </c:dateAx>
      <c:valAx>
        <c:axId val="-2094811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-19868351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Népmozgalmi</a:t>
            </a:r>
            <a:r>
              <a:rPr lang="en-US" baseline="0"/>
              <a:t> változások 2000-2014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'Adatok2000-2007 (2)'!$P$246:$V$246</c:f>
              <c:strCache>
                <c:ptCount val="7"/>
                <c:pt idx="0">
                  <c:v>Egyházközségi tagok száma</c:v>
                </c:pt>
                <c:pt idx="1">
                  <c:v>Választói névjegyzékben szereplők</c:v>
                </c:pt>
                <c:pt idx="2">
                  <c:v>Keresztelés</c:v>
                </c:pt>
                <c:pt idx="3">
                  <c:v>Ebből gyermek-keresztelés</c:v>
                </c:pt>
                <c:pt idx="4">
                  <c:v>Konfirmáció </c:v>
                </c:pt>
                <c:pt idx="5">
                  <c:v>Esketés</c:v>
                </c:pt>
                <c:pt idx="6">
                  <c:v>Temetés</c:v>
                </c:pt>
              </c:strCache>
            </c:strRef>
          </c:cat>
          <c:val>
            <c:numRef>
              <c:f>'Adatok2000-2007 (2)'!$P$247:$V$247</c:f>
              <c:numCache>
                <c:formatCode>#,#00%</c:formatCode>
                <c:ptCount val="7"/>
                <c:pt idx="0">
                  <c:v>0.836880366396133</c:v>
                </c:pt>
                <c:pt idx="1">
                  <c:v>0.733590565065952</c:v>
                </c:pt>
                <c:pt idx="2">
                  <c:v>0.968305304010349</c:v>
                </c:pt>
                <c:pt idx="3">
                  <c:v>0.988745310546061</c:v>
                </c:pt>
                <c:pt idx="4">
                  <c:v>0.684304932735426</c:v>
                </c:pt>
                <c:pt idx="5">
                  <c:v>0.67365028203062</c:v>
                </c:pt>
                <c:pt idx="6">
                  <c:v>0.724721337579618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021969464"/>
        <c:axId val="-1987414248"/>
      </c:barChart>
      <c:catAx>
        <c:axId val="-2021969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-1987414248"/>
        <c:crosses val="autoZero"/>
        <c:auto val="1"/>
        <c:lblAlgn val="ctr"/>
        <c:lblOffset val="100"/>
        <c:noMultiLvlLbl val="0"/>
      </c:catAx>
      <c:valAx>
        <c:axId val="-1987414248"/>
        <c:scaling>
          <c:orientation val="minMax"/>
          <c:max val="1.0"/>
        </c:scaling>
        <c:delete val="0"/>
        <c:axPos val="l"/>
        <c:majorGridlines/>
        <c:numFmt formatCode="#,#00%" sourceLinked="1"/>
        <c:majorTickMark val="out"/>
        <c:minorTickMark val="none"/>
        <c:tickLblPos val="nextTo"/>
        <c:crossAx val="-20219694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'F2'!$B$14:$C$14</c:f>
              <c:strCache>
                <c:ptCount val="1"/>
                <c:pt idx="0">
                  <c:v>inkább fontos</c:v>
                </c:pt>
              </c:strCache>
            </c:strRef>
          </c:tx>
          <c:cat>
            <c:strRef>
              <c:f>'F2'!$D$13:$H$13</c:f>
              <c:strCache>
                <c:ptCount val="5"/>
                <c:pt idx="0">
                  <c:v>lakosság</c:v>
                </c:pt>
                <c:pt idx="1">
                  <c:v>Budapest</c:v>
                </c:pt>
                <c:pt idx="2">
                  <c:v>megyeszékheéy</c:v>
                </c:pt>
                <c:pt idx="3">
                  <c:v>városok</c:v>
                </c:pt>
                <c:pt idx="4">
                  <c:v>községek</c:v>
                </c:pt>
              </c:strCache>
            </c:strRef>
          </c:cat>
          <c:val>
            <c:numRef>
              <c:f>'F2'!$D$14:$H$14</c:f>
              <c:numCache>
                <c:formatCode>General</c:formatCode>
                <c:ptCount val="5"/>
                <c:pt idx="0">
                  <c:v>59.8</c:v>
                </c:pt>
                <c:pt idx="1">
                  <c:v>40.7</c:v>
                </c:pt>
                <c:pt idx="2">
                  <c:v>58.5</c:v>
                </c:pt>
                <c:pt idx="3">
                  <c:v>59.9</c:v>
                </c:pt>
                <c:pt idx="4">
                  <c:v>68.5</c:v>
                </c:pt>
              </c:numCache>
            </c:numRef>
          </c:val>
        </c:ser>
        <c:ser>
          <c:idx val="1"/>
          <c:order val="1"/>
          <c:tx>
            <c:strRef>
              <c:f>'F2'!$B$15:$C$15</c:f>
              <c:strCache>
                <c:ptCount val="1"/>
                <c:pt idx="0">
                  <c:v>inkább nem fontos</c:v>
                </c:pt>
              </c:strCache>
            </c:strRef>
          </c:tx>
          <c:cat>
            <c:strRef>
              <c:f>'F2'!$D$13:$H$13</c:f>
              <c:strCache>
                <c:ptCount val="5"/>
                <c:pt idx="0">
                  <c:v>lakosság</c:v>
                </c:pt>
                <c:pt idx="1">
                  <c:v>Budapest</c:v>
                </c:pt>
                <c:pt idx="2">
                  <c:v>megyeszékheéy</c:v>
                </c:pt>
                <c:pt idx="3">
                  <c:v>városok</c:v>
                </c:pt>
                <c:pt idx="4">
                  <c:v>községek</c:v>
                </c:pt>
              </c:strCache>
            </c:strRef>
          </c:cat>
          <c:val>
            <c:numRef>
              <c:f>'F2'!$D$15:$H$15</c:f>
              <c:numCache>
                <c:formatCode>General</c:formatCode>
                <c:ptCount val="5"/>
                <c:pt idx="0">
                  <c:v>37.8</c:v>
                </c:pt>
                <c:pt idx="1">
                  <c:v>53.8</c:v>
                </c:pt>
                <c:pt idx="2">
                  <c:v>39.1</c:v>
                </c:pt>
                <c:pt idx="3">
                  <c:v>37.9</c:v>
                </c:pt>
                <c:pt idx="4">
                  <c:v>30.3</c:v>
                </c:pt>
              </c:numCache>
            </c:numRef>
          </c:val>
        </c:ser>
        <c:ser>
          <c:idx val="2"/>
          <c:order val="2"/>
          <c:tx>
            <c:strRef>
              <c:f>'F2'!$B$16:$C$16</c:f>
              <c:strCache>
                <c:ptCount val="1"/>
                <c:pt idx="0">
                  <c:v>NT</c:v>
                </c:pt>
              </c:strCache>
            </c:strRef>
          </c:tx>
          <c:cat>
            <c:strRef>
              <c:f>'F2'!$D$13:$H$13</c:f>
              <c:strCache>
                <c:ptCount val="5"/>
                <c:pt idx="0">
                  <c:v>lakosság</c:v>
                </c:pt>
                <c:pt idx="1">
                  <c:v>Budapest</c:v>
                </c:pt>
                <c:pt idx="2">
                  <c:v>megyeszékheéy</c:v>
                </c:pt>
                <c:pt idx="3">
                  <c:v>városok</c:v>
                </c:pt>
                <c:pt idx="4">
                  <c:v>községek</c:v>
                </c:pt>
              </c:strCache>
            </c:strRef>
          </c:cat>
          <c:val>
            <c:numRef>
              <c:f>'F2'!$D$16:$H$16</c:f>
              <c:numCache>
                <c:formatCode>General</c:formatCode>
                <c:ptCount val="5"/>
                <c:pt idx="0">
                  <c:v>2.5</c:v>
                </c:pt>
                <c:pt idx="1">
                  <c:v>5.6</c:v>
                </c:pt>
                <c:pt idx="2">
                  <c:v>2.5</c:v>
                </c:pt>
                <c:pt idx="3">
                  <c:v>2.1</c:v>
                </c:pt>
                <c:pt idx="4">
                  <c:v>1.2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-1986423000"/>
        <c:axId val="-1987029240"/>
      </c:areaChart>
      <c:catAx>
        <c:axId val="-1986423000"/>
        <c:scaling>
          <c:orientation val="minMax"/>
        </c:scaling>
        <c:delete val="0"/>
        <c:axPos val="b"/>
        <c:majorTickMark val="out"/>
        <c:minorTickMark val="none"/>
        <c:tickLblPos val="nextTo"/>
        <c:crossAx val="-1987029240"/>
        <c:crosses val="autoZero"/>
        <c:auto val="1"/>
        <c:lblAlgn val="ctr"/>
        <c:lblOffset val="100"/>
        <c:noMultiLvlLbl val="0"/>
      </c:catAx>
      <c:valAx>
        <c:axId val="-19870292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1986423000"/>
        <c:crosses val="autoZero"/>
        <c:crossBetween val="midCat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F7_3!$A$17</c:f>
              <c:strCache>
                <c:ptCount val="1"/>
                <c:pt idx="0">
                  <c:v>SZINTE NAPONTA</c:v>
                </c:pt>
              </c:strCache>
            </c:strRef>
          </c:tx>
          <c:invertIfNegative val="0"/>
          <c:cat>
            <c:strRef>
              <c:f>F7_3!$D$16:$I$16</c:f>
              <c:strCache>
                <c:ptCount val="6"/>
                <c:pt idx="0">
                  <c:v>Isten segítségét kéri nehéz helyzetekben</c:v>
                </c:pt>
                <c:pt idx="1">
                  <c:v>Bibliát olvas</c:v>
                </c:pt>
                <c:pt idx="2">
                  <c:v>vallásos műsorokat néz/hallgat</c:v>
                </c:pt>
                <c:pt idx="3">
                  <c:v>vallásos témákról beszélget ismerősökkel</c:v>
                </c:pt>
                <c:pt idx="4">
                  <c:v>vallásos irodalmat olvas</c:v>
                </c:pt>
                <c:pt idx="5">
                  <c:v>vallásos anyagot olvas az interneten</c:v>
                </c:pt>
              </c:strCache>
            </c:strRef>
          </c:cat>
          <c:val>
            <c:numRef>
              <c:f>F7_3!$D$17:$I$17</c:f>
              <c:numCache>
                <c:formatCode>General</c:formatCode>
                <c:ptCount val="6"/>
                <c:pt idx="0">
                  <c:v>18.3</c:v>
                </c:pt>
                <c:pt idx="1">
                  <c:v>5.5</c:v>
                </c:pt>
                <c:pt idx="2">
                  <c:v>5.7</c:v>
                </c:pt>
                <c:pt idx="3">
                  <c:v>4.3</c:v>
                </c:pt>
                <c:pt idx="4">
                  <c:v>3.4</c:v>
                </c:pt>
                <c:pt idx="5">
                  <c:v>1.7</c:v>
                </c:pt>
              </c:numCache>
            </c:numRef>
          </c:val>
        </c:ser>
        <c:ser>
          <c:idx val="1"/>
          <c:order val="1"/>
          <c:tx>
            <c:strRef>
              <c:f>F7_3!$A$18</c:f>
              <c:strCache>
                <c:ptCount val="1"/>
                <c:pt idx="0">
                  <c:v>HETENTE</c:v>
                </c:pt>
              </c:strCache>
            </c:strRef>
          </c:tx>
          <c:invertIfNegative val="0"/>
          <c:cat>
            <c:strRef>
              <c:f>F7_3!$D$16:$I$16</c:f>
              <c:strCache>
                <c:ptCount val="6"/>
                <c:pt idx="0">
                  <c:v>Isten segítségét kéri nehéz helyzetekben</c:v>
                </c:pt>
                <c:pt idx="1">
                  <c:v>Bibliát olvas</c:v>
                </c:pt>
                <c:pt idx="2">
                  <c:v>vallásos műsorokat néz/hallgat</c:v>
                </c:pt>
                <c:pt idx="3">
                  <c:v>vallásos témákról beszélget ismerősökkel</c:v>
                </c:pt>
                <c:pt idx="4">
                  <c:v>vallásos irodalmat olvas</c:v>
                </c:pt>
                <c:pt idx="5">
                  <c:v>vallásos anyagot olvas az interneten</c:v>
                </c:pt>
              </c:strCache>
            </c:strRef>
          </c:cat>
          <c:val>
            <c:numRef>
              <c:f>F7_3!$D$18:$I$18</c:f>
              <c:numCache>
                <c:formatCode>General</c:formatCode>
                <c:ptCount val="6"/>
                <c:pt idx="0">
                  <c:v>10.9</c:v>
                </c:pt>
                <c:pt idx="1">
                  <c:v>6.8</c:v>
                </c:pt>
                <c:pt idx="2">
                  <c:v>8.3</c:v>
                </c:pt>
                <c:pt idx="3">
                  <c:v>8.2</c:v>
                </c:pt>
                <c:pt idx="4">
                  <c:v>4.1</c:v>
                </c:pt>
                <c:pt idx="5">
                  <c:v>2.0</c:v>
                </c:pt>
              </c:numCache>
            </c:numRef>
          </c:val>
        </c:ser>
        <c:ser>
          <c:idx val="2"/>
          <c:order val="2"/>
          <c:tx>
            <c:strRef>
              <c:f>F7_3!$A$19</c:f>
              <c:strCache>
                <c:ptCount val="1"/>
                <c:pt idx="0">
                  <c:v>HAVONTA EGY-KÉT ALKALOMMAL</c:v>
                </c:pt>
              </c:strCache>
            </c:strRef>
          </c:tx>
          <c:invertIfNegative val="0"/>
          <c:cat>
            <c:strRef>
              <c:f>F7_3!$D$16:$I$16</c:f>
              <c:strCache>
                <c:ptCount val="6"/>
                <c:pt idx="0">
                  <c:v>Isten segítségét kéri nehéz helyzetekben</c:v>
                </c:pt>
                <c:pt idx="1">
                  <c:v>Bibliát olvas</c:v>
                </c:pt>
                <c:pt idx="2">
                  <c:v>vallásos műsorokat néz/hallgat</c:v>
                </c:pt>
                <c:pt idx="3">
                  <c:v>vallásos témákról beszélget ismerősökkel</c:v>
                </c:pt>
                <c:pt idx="4">
                  <c:v>vallásos irodalmat olvas</c:v>
                </c:pt>
                <c:pt idx="5">
                  <c:v>vallásos anyagot olvas az interneten</c:v>
                </c:pt>
              </c:strCache>
            </c:strRef>
          </c:cat>
          <c:val>
            <c:numRef>
              <c:f>F7_3!$D$19:$I$19</c:f>
              <c:numCache>
                <c:formatCode>General</c:formatCode>
                <c:ptCount val="6"/>
                <c:pt idx="0">
                  <c:v>15.0</c:v>
                </c:pt>
                <c:pt idx="1">
                  <c:v>9.8</c:v>
                </c:pt>
                <c:pt idx="2">
                  <c:v>7.6</c:v>
                </c:pt>
                <c:pt idx="3">
                  <c:v>10.7</c:v>
                </c:pt>
                <c:pt idx="4">
                  <c:v>6.4</c:v>
                </c:pt>
                <c:pt idx="5">
                  <c:v>2.7</c:v>
                </c:pt>
              </c:numCache>
            </c:numRef>
          </c:val>
        </c:ser>
        <c:ser>
          <c:idx val="3"/>
          <c:order val="3"/>
          <c:tx>
            <c:strRef>
              <c:f>F7_3!$A$20</c:f>
              <c:strCache>
                <c:ptCount val="1"/>
                <c:pt idx="0">
                  <c:v> ENNÉL RITKÁBBAN</c:v>
                </c:pt>
              </c:strCache>
            </c:strRef>
          </c:tx>
          <c:invertIfNegative val="0"/>
          <c:cat>
            <c:strRef>
              <c:f>F7_3!$D$16:$I$16</c:f>
              <c:strCache>
                <c:ptCount val="6"/>
                <c:pt idx="0">
                  <c:v>Isten segítségét kéri nehéz helyzetekben</c:v>
                </c:pt>
                <c:pt idx="1">
                  <c:v>Bibliát olvas</c:v>
                </c:pt>
                <c:pt idx="2">
                  <c:v>vallásos műsorokat néz/hallgat</c:v>
                </c:pt>
                <c:pt idx="3">
                  <c:v>vallásos témákról beszélget ismerősökkel</c:v>
                </c:pt>
                <c:pt idx="4">
                  <c:v>vallásos irodalmat olvas</c:v>
                </c:pt>
                <c:pt idx="5">
                  <c:v>vallásos anyagot olvas az interneten</c:v>
                </c:pt>
              </c:strCache>
            </c:strRef>
          </c:cat>
          <c:val>
            <c:numRef>
              <c:f>F7_3!$D$20:$I$20</c:f>
              <c:numCache>
                <c:formatCode>General</c:formatCode>
                <c:ptCount val="6"/>
                <c:pt idx="0">
                  <c:v>18.4</c:v>
                </c:pt>
                <c:pt idx="1">
                  <c:v>20.2</c:v>
                </c:pt>
                <c:pt idx="2">
                  <c:v>13.5</c:v>
                </c:pt>
                <c:pt idx="3">
                  <c:v>16.0</c:v>
                </c:pt>
                <c:pt idx="4">
                  <c:v>12.6</c:v>
                </c:pt>
                <c:pt idx="5">
                  <c:v>6.9</c:v>
                </c:pt>
              </c:numCache>
            </c:numRef>
          </c:val>
        </c:ser>
        <c:ser>
          <c:idx val="4"/>
          <c:order val="4"/>
          <c:tx>
            <c:strRef>
              <c:f>F7_3!$A$21</c:f>
              <c:strCache>
                <c:ptCount val="1"/>
                <c:pt idx="0">
                  <c:v>SOHASEM</c:v>
                </c:pt>
              </c:strCache>
            </c:strRef>
          </c:tx>
          <c:invertIfNegative val="0"/>
          <c:cat>
            <c:strRef>
              <c:f>F7_3!$D$16:$I$16</c:f>
              <c:strCache>
                <c:ptCount val="6"/>
                <c:pt idx="0">
                  <c:v>Isten segítségét kéri nehéz helyzetekben</c:v>
                </c:pt>
                <c:pt idx="1">
                  <c:v>Bibliát olvas</c:v>
                </c:pt>
                <c:pt idx="2">
                  <c:v>vallásos műsorokat néz/hallgat</c:v>
                </c:pt>
                <c:pt idx="3">
                  <c:v>vallásos témákról beszélget ismerősökkel</c:v>
                </c:pt>
                <c:pt idx="4">
                  <c:v>vallásos irodalmat olvas</c:v>
                </c:pt>
                <c:pt idx="5">
                  <c:v>vallásos anyagot olvas az interneten</c:v>
                </c:pt>
              </c:strCache>
            </c:strRef>
          </c:cat>
          <c:val>
            <c:numRef>
              <c:f>F7_3!$D$21:$I$21</c:f>
              <c:numCache>
                <c:formatCode>General</c:formatCode>
                <c:ptCount val="6"/>
                <c:pt idx="0">
                  <c:v>35.7</c:v>
                </c:pt>
                <c:pt idx="1">
                  <c:v>56.2</c:v>
                </c:pt>
                <c:pt idx="2">
                  <c:v>63.3</c:v>
                </c:pt>
                <c:pt idx="3">
                  <c:v>59.3</c:v>
                </c:pt>
                <c:pt idx="4">
                  <c:v>71.7</c:v>
                </c:pt>
                <c:pt idx="5">
                  <c:v>85.0</c:v>
                </c:pt>
              </c:numCache>
            </c:numRef>
          </c:val>
        </c:ser>
        <c:ser>
          <c:idx val="5"/>
          <c:order val="5"/>
          <c:tx>
            <c:strRef>
              <c:f>F7_3!$A$22</c:f>
              <c:strCache>
                <c:ptCount val="1"/>
                <c:pt idx="0">
                  <c:v>NINCS VÁLASZ</c:v>
                </c:pt>
              </c:strCache>
            </c:strRef>
          </c:tx>
          <c:invertIfNegative val="0"/>
          <c:cat>
            <c:strRef>
              <c:f>F7_3!$D$16:$I$16</c:f>
              <c:strCache>
                <c:ptCount val="6"/>
                <c:pt idx="0">
                  <c:v>Isten segítségét kéri nehéz helyzetekben</c:v>
                </c:pt>
                <c:pt idx="1">
                  <c:v>Bibliát olvas</c:v>
                </c:pt>
                <c:pt idx="2">
                  <c:v>vallásos műsorokat néz/hallgat</c:v>
                </c:pt>
                <c:pt idx="3">
                  <c:v>vallásos témákról beszélget ismerősökkel</c:v>
                </c:pt>
                <c:pt idx="4">
                  <c:v>vallásos irodalmat olvas</c:v>
                </c:pt>
                <c:pt idx="5">
                  <c:v>vallásos anyagot olvas az interneten</c:v>
                </c:pt>
              </c:strCache>
            </c:strRef>
          </c:cat>
          <c:val>
            <c:numRef>
              <c:f>F7_3!$D$22:$I$22</c:f>
              <c:numCache>
                <c:formatCode>General</c:formatCode>
                <c:ptCount val="6"/>
                <c:pt idx="0">
                  <c:v>1.7</c:v>
                </c:pt>
                <c:pt idx="1">
                  <c:v>1.5</c:v>
                </c:pt>
                <c:pt idx="2">
                  <c:v>1.4</c:v>
                </c:pt>
                <c:pt idx="3">
                  <c:v>1.5</c:v>
                </c:pt>
                <c:pt idx="4">
                  <c:v>1.7</c:v>
                </c:pt>
                <c:pt idx="5">
                  <c:v>1.6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986209128"/>
        <c:axId val="-2124304120"/>
      </c:barChart>
      <c:catAx>
        <c:axId val="-19862091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124304120"/>
        <c:crosses val="autoZero"/>
        <c:auto val="1"/>
        <c:lblAlgn val="ctr"/>
        <c:lblOffset val="100"/>
        <c:noMultiLvlLbl val="0"/>
      </c:catAx>
      <c:valAx>
        <c:axId val="-21243041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19862091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'nemzetisegi adatok'!$A$79</c:f>
              <c:strCache>
                <c:ptCount val="1"/>
                <c:pt idx="0">
                  <c:v>    –  9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'nemzetisegi adatok'!$B$78:$I$78</c:f>
              <c:strCache>
                <c:ptCount val="8"/>
                <c:pt idx="0">
                  <c:v>Magyar evangélikus</c:v>
                </c:pt>
                <c:pt idx="1">
                  <c:v>magyar lakosság</c:v>
                </c:pt>
                <c:pt idx="2">
                  <c:v>Német evangélikus</c:v>
                </c:pt>
                <c:pt idx="3">
                  <c:v>német lakosság</c:v>
                </c:pt>
                <c:pt idx="4">
                  <c:v>Szlovák evangélikus</c:v>
                </c:pt>
                <c:pt idx="5">
                  <c:v>szlovák lakosság</c:v>
                </c:pt>
                <c:pt idx="6">
                  <c:v>Cigány evangélikus</c:v>
                </c:pt>
                <c:pt idx="7">
                  <c:v>cigány lakosság</c:v>
                </c:pt>
              </c:strCache>
            </c:strRef>
          </c:cat>
          <c:val>
            <c:numRef>
              <c:f>'nemzetisegi adatok'!$B$79:$I$79</c:f>
              <c:numCache>
                <c:formatCode>#,#00</c:formatCode>
                <c:ptCount val="8"/>
                <c:pt idx="0">
                  <c:v>7.661517910897043</c:v>
                </c:pt>
                <c:pt idx="1">
                  <c:v>9.426287963315392</c:v>
                </c:pt>
                <c:pt idx="2">
                  <c:v>6.16280144137485</c:v>
                </c:pt>
                <c:pt idx="3">
                  <c:v>6.340470446320868</c:v>
                </c:pt>
                <c:pt idx="4">
                  <c:v>2.277667517247897</c:v>
                </c:pt>
                <c:pt idx="5">
                  <c:v>4.564303567371046</c:v>
                </c:pt>
                <c:pt idx="6">
                  <c:v>17.90575916230366</c:v>
                </c:pt>
                <c:pt idx="7">
                  <c:v>21.26255216535745</c:v>
                </c:pt>
              </c:numCache>
            </c:numRef>
          </c:val>
        </c:ser>
        <c:ser>
          <c:idx val="1"/>
          <c:order val="1"/>
          <c:tx>
            <c:strRef>
              <c:f>'nemzetisegi adatok'!$A$80</c:f>
              <c:strCache>
                <c:ptCount val="1"/>
                <c:pt idx="0">
                  <c:v>10–19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'nemzetisegi adatok'!$B$78:$I$78</c:f>
              <c:strCache>
                <c:ptCount val="8"/>
                <c:pt idx="0">
                  <c:v>Magyar evangélikus</c:v>
                </c:pt>
                <c:pt idx="1">
                  <c:v>magyar lakosság</c:v>
                </c:pt>
                <c:pt idx="2">
                  <c:v>Német evangélikus</c:v>
                </c:pt>
                <c:pt idx="3">
                  <c:v>német lakosság</c:v>
                </c:pt>
                <c:pt idx="4">
                  <c:v>Szlovák evangélikus</c:v>
                </c:pt>
                <c:pt idx="5">
                  <c:v>szlovák lakosság</c:v>
                </c:pt>
                <c:pt idx="6">
                  <c:v>Cigány evangélikus</c:v>
                </c:pt>
                <c:pt idx="7">
                  <c:v>cigány lakosság</c:v>
                </c:pt>
              </c:strCache>
            </c:strRef>
          </c:cat>
          <c:val>
            <c:numRef>
              <c:f>'nemzetisegi adatok'!$B$80:$I$80</c:f>
              <c:numCache>
                <c:formatCode>#,#00</c:formatCode>
                <c:ptCount val="8"/>
                <c:pt idx="0">
                  <c:v>8.7339140577965</c:v>
                </c:pt>
                <c:pt idx="1">
                  <c:v>10.69119581849265</c:v>
                </c:pt>
                <c:pt idx="2">
                  <c:v>7.234592996396563</c:v>
                </c:pt>
                <c:pt idx="3">
                  <c:v>8.814406341547474</c:v>
                </c:pt>
                <c:pt idx="4">
                  <c:v>4.101691711558454</c:v>
                </c:pt>
                <c:pt idx="5">
                  <c:v>5.95035219268348</c:v>
                </c:pt>
                <c:pt idx="6">
                  <c:v>25.13089005235602</c:v>
                </c:pt>
                <c:pt idx="7">
                  <c:v>21.70585868060067</c:v>
                </c:pt>
              </c:numCache>
            </c:numRef>
          </c:val>
        </c:ser>
        <c:ser>
          <c:idx val="2"/>
          <c:order val="2"/>
          <c:tx>
            <c:strRef>
              <c:f>'nemzetisegi adatok'!$A$81</c:f>
              <c:strCache>
                <c:ptCount val="1"/>
                <c:pt idx="0">
                  <c:v>20–29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'nemzetisegi adatok'!$B$78:$I$78</c:f>
              <c:strCache>
                <c:ptCount val="8"/>
                <c:pt idx="0">
                  <c:v>Magyar evangélikus</c:v>
                </c:pt>
                <c:pt idx="1">
                  <c:v>magyar lakosság</c:v>
                </c:pt>
                <c:pt idx="2">
                  <c:v>Német evangélikus</c:v>
                </c:pt>
                <c:pt idx="3">
                  <c:v>német lakosság</c:v>
                </c:pt>
                <c:pt idx="4">
                  <c:v>Szlovák evangélikus</c:v>
                </c:pt>
                <c:pt idx="5">
                  <c:v>szlovák lakosság</c:v>
                </c:pt>
                <c:pt idx="6">
                  <c:v>Cigány evangélikus</c:v>
                </c:pt>
                <c:pt idx="7">
                  <c:v>cigány lakosság</c:v>
                </c:pt>
              </c:strCache>
            </c:strRef>
          </c:cat>
          <c:val>
            <c:numRef>
              <c:f>'nemzetisegi adatok'!$B$81:$I$81</c:f>
              <c:numCache>
                <c:formatCode>#,#00</c:formatCode>
                <c:ptCount val="8"/>
                <c:pt idx="0">
                  <c:v>9.638395544852486</c:v>
                </c:pt>
                <c:pt idx="1">
                  <c:v>12.1254376951101</c:v>
                </c:pt>
                <c:pt idx="2">
                  <c:v>9.599926083341031</c:v>
                </c:pt>
                <c:pt idx="3">
                  <c:v>12.50538514561434</c:v>
                </c:pt>
                <c:pt idx="4">
                  <c:v>4.394669690955486</c:v>
                </c:pt>
                <c:pt idx="5">
                  <c:v>8.830379459213811</c:v>
                </c:pt>
                <c:pt idx="6">
                  <c:v>16.12565445026178</c:v>
                </c:pt>
                <c:pt idx="7">
                  <c:v>16.66978259285196</c:v>
                </c:pt>
              </c:numCache>
            </c:numRef>
          </c:val>
        </c:ser>
        <c:ser>
          <c:idx val="3"/>
          <c:order val="3"/>
          <c:tx>
            <c:strRef>
              <c:f>'nemzetisegi adatok'!$A$82</c:f>
              <c:strCache>
                <c:ptCount val="1"/>
                <c:pt idx="0">
                  <c:v>30–39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'nemzetisegi adatok'!$B$78:$I$78</c:f>
              <c:strCache>
                <c:ptCount val="8"/>
                <c:pt idx="0">
                  <c:v>Magyar evangélikus</c:v>
                </c:pt>
                <c:pt idx="1">
                  <c:v>magyar lakosság</c:v>
                </c:pt>
                <c:pt idx="2">
                  <c:v>Német evangélikus</c:v>
                </c:pt>
                <c:pt idx="3">
                  <c:v>német lakosság</c:v>
                </c:pt>
                <c:pt idx="4">
                  <c:v>Szlovák evangélikus</c:v>
                </c:pt>
                <c:pt idx="5">
                  <c:v>szlovák lakosság</c:v>
                </c:pt>
                <c:pt idx="6">
                  <c:v>Cigány evangélikus</c:v>
                </c:pt>
                <c:pt idx="7">
                  <c:v>cigány lakosság</c:v>
                </c:pt>
              </c:strCache>
            </c:strRef>
          </c:cat>
          <c:val>
            <c:numRef>
              <c:f>'nemzetisegi adatok'!$B$82:$I$82</c:f>
              <c:numCache>
                <c:formatCode>#,#00</c:formatCode>
                <c:ptCount val="8"/>
                <c:pt idx="0">
                  <c:v>13.06865216736906</c:v>
                </c:pt>
                <c:pt idx="1">
                  <c:v>15.56775930087778</c:v>
                </c:pt>
                <c:pt idx="2">
                  <c:v>12.13157165296129</c:v>
                </c:pt>
                <c:pt idx="3">
                  <c:v>16.09135361020162</c:v>
                </c:pt>
                <c:pt idx="4">
                  <c:v>8.118325300066143</c:v>
                </c:pt>
                <c:pt idx="5">
                  <c:v>12.60224948875256</c:v>
                </c:pt>
                <c:pt idx="6">
                  <c:v>17.59162303664921</c:v>
                </c:pt>
                <c:pt idx="7">
                  <c:v>15.42605273414601</c:v>
                </c:pt>
              </c:numCache>
            </c:numRef>
          </c:val>
        </c:ser>
        <c:ser>
          <c:idx val="4"/>
          <c:order val="4"/>
          <c:tx>
            <c:strRef>
              <c:f>'nemzetisegi adatok'!$A$83</c:f>
              <c:strCache>
                <c:ptCount val="1"/>
                <c:pt idx="0">
                  <c:v>40–49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'nemzetisegi adatok'!$B$78:$I$78</c:f>
              <c:strCache>
                <c:ptCount val="8"/>
                <c:pt idx="0">
                  <c:v>Magyar evangélikus</c:v>
                </c:pt>
                <c:pt idx="1">
                  <c:v>magyar lakosság</c:v>
                </c:pt>
                <c:pt idx="2">
                  <c:v>Német evangélikus</c:v>
                </c:pt>
                <c:pt idx="3">
                  <c:v>német lakosság</c:v>
                </c:pt>
                <c:pt idx="4">
                  <c:v>Szlovák evangélikus</c:v>
                </c:pt>
                <c:pt idx="5">
                  <c:v>szlovák lakosság</c:v>
                </c:pt>
                <c:pt idx="6">
                  <c:v>Cigány evangélikus</c:v>
                </c:pt>
                <c:pt idx="7">
                  <c:v>cigány lakosság</c:v>
                </c:pt>
              </c:strCache>
            </c:strRef>
          </c:cat>
          <c:val>
            <c:numRef>
              <c:f>'nemzetisegi adatok'!$B$83:$I$83</c:f>
              <c:numCache>
                <c:formatCode>#,#00</c:formatCode>
                <c:ptCount val="8"/>
                <c:pt idx="0">
                  <c:v>11.45676550270921</c:v>
                </c:pt>
                <c:pt idx="1">
                  <c:v>13.1065191070179</c:v>
                </c:pt>
                <c:pt idx="2">
                  <c:v>11.82666543472235</c:v>
                </c:pt>
                <c:pt idx="3">
                  <c:v>13.27976908495606</c:v>
                </c:pt>
                <c:pt idx="4">
                  <c:v>11.09535960684245</c:v>
                </c:pt>
                <c:pt idx="5">
                  <c:v>13.33219722790275</c:v>
                </c:pt>
                <c:pt idx="6">
                  <c:v>11.62303664921466</c:v>
                </c:pt>
                <c:pt idx="7">
                  <c:v>12.05609934628925</c:v>
                </c:pt>
              </c:numCache>
            </c:numRef>
          </c:val>
        </c:ser>
        <c:ser>
          <c:idx val="5"/>
          <c:order val="5"/>
          <c:tx>
            <c:strRef>
              <c:f>'nemzetisegi adatok'!$A$84</c:f>
              <c:strCache>
                <c:ptCount val="1"/>
                <c:pt idx="0">
                  <c:v>50–59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'nemzetisegi adatok'!$B$78:$I$78</c:f>
              <c:strCache>
                <c:ptCount val="8"/>
                <c:pt idx="0">
                  <c:v>Magyar evangélikus</c:v>
                </c:pt>
                <c:pt idx="1">
                  <c:v>magyar lakosság</c:v>
                </c:pt>
                <c:pt idx="2">
                  <c:v>Német evangélikus</c:v>
                </c:pt>
                <c:pt idx="3">
                  <c:v>német lakosság</c:v>
                </c:pt>
                <c:pt idx="4">
                  <c:v>Szlovák evangélikus</c:v>
                </c:pt>
                <c:pt idx="5">
                  <c:v>szlovák lakosság</c:v>
                </c:pt>
                <c:pt idx="6">
                  <c:v>Cigány evangélikus</c:v>
                </c:pt>
                <c:pt idx="7">
                  <c:v>cigány lakosság</c:v>
                </c:pt>
              </c:strCache>
            </c:strRef>
          </c:cat>
          <c:val>
            <c:numRef>
              <c:f>'nemzetisegi adatok'!$B$84:$I$84</c:f>
              <c:numCache>
                <c:formatCode>#,#00</c:formatCode>
                <c:ptCount val="8"/>
                <c:pt idx="0">
                  <c:v>14.6316225165563</c:v>
                </c:pt>
                <c:pt idx="1">
                  <c:v>14.59162821346317</c:v>
                </c:pt>
                <c:pt idx="2">
                  <c:v>16.48341494964427</c:v>
                </c:pt>
                <c:pt idx="3">
                  <c:v>15.74347320351542</c:v>
                </c:pt>
                <c:pt idx="4">
                  <c:v>17.54087515357716</c:v>
                </c:pt>
                <c:pt idx="5">
                  <c:v>17.3795728243581</c:v>
                </c:pt>
                <c:pt idx="6">
                  <c:v>6.806282722513088</c:v>
                </c:pt>
                <c:pt idx="7">
                  <c:v>8.261851874150381</c:v>
                </c:pt>
              </c:numCache>
            </c:numRef>
          </c:val>
        </c:ser>
        <c:ser>
          <c:idx val="6"/>
          <c:order val="6"/>
          <c:tx>
            <c:strRef>
              <c:f>'nemzetisegi adatok'!$A$85</c:f>
              <c:strCache>
                <c:ptCount val="1"/>
                <c:pt idx="0">
                  <c:v>60–69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'nemzetisegi adatok'!$B$78:$I$78</c:f>
              <c:strCache>
                <c:ptCount val="8"/>
                <c:pt idx="0">
                  <c:v>Magyar evangélikus</c:v>
                </c:pt>
                <c:pt idx="1">
                  <c:v>magyar lakosság</c:v>
                </c:pt>
                <c:pt idx="2">
                  <c:v>Német evangélikus</c:v>
                </c:pt>
                <c:pt idx="3">
                  <c:v>német lakosság</c:v>
                </c:pt>
                <c:pt idx="4">
                  <c:v>Szlovák evangélikus</c:v>
                </c:pt>
                <c:pt idx="5">
                  <c:v>szlovák lakosság</c:v>
                </c:pt>
                <c:pt idx="6">
                  <c:v>Cigány evangélikus</c:v>
                </c:pt>
                <c:pt idx="7">
                  <c:v>cigány lakosság</c:v>
                </c:pt>
              </c:strCache>
            </c:strRef>
          </c:cat>
          <c:val>
            <c:numRef>
              <c:f>'nemzetisegi adatok'!$B$85:$I$85</c:f>
              <c:numCache>
                <c:formatCode>#,#00</c:formatCode>
                <c:ptCount val="8"/>
                <c:pt idx="0">
                  <c:v>15.50223886213125</c:v>
                </c:pt>
                <c:pt idx="1">
                  <c:v>12.25064210176903</c:v>
                </c:pt>
                <c:pt idx="2">
                  <c:v>16.52037327912773</c:v>
                </c:pt>
                <c:pt idx="3">
                  <c:v>13.59210753058763</c:v>
                </c:pt>
                <c:pt idx="4">
                  <c:v>21.07551271146392</c:v>
                </c:pt>
                <c:pt idx="5">
                  <c:v>17.08134514882981</c:v>
                </c:pt>
                <c:pt idx="6">
                  <c:v>3.979057591623036</c:v>
                </c:pt>
                <c:pt idx="7">
                  <c:v>3.226726407949731</c:v>
                </c:pt>
              </c:numCache>
            </c:numRef>
          </c:val>
        </c:ser>
        <c:ser>
          <c:idx val="7"/>
          <c:order val="7"/>
          <c:tx>
            <c:strRef>
              <c:f>'nemzetisegi adatok'!$A$86</c:f>
              <c:strCache>
                <c:ptCount val="1"/>
                <c:pt idx="0">
                  <c:v>70–79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'nemzetisegi adatok'!$B$78:$I$78</c:f>
              <c:strCache>
                <c:ptCount val="8"/>
                <c:pt idx="0">
                  <c:v>Magyar evangélikus</c:v>
                </c:pt>
                <c:pt idx="1">
                  <c:v>magyar lakosság</c:v>
                </c:pt>
                <c:pt idx="2">
                  <c:v>Német evangélikus</c:v>
                </c:pt>
                <c:pt idx="3">
                  <c:v>német lakosság</c:v>
                </c:pt>
                <c:pt idx="4">
                  <c:v>Szlovák evangélikus</c:v>
                </c:pt>
                <c:pt idx="5">
                  <c:v>szlovák lakosság</c:v>
                </c:pt>
                <c:pt idx="6">
                  <c:v>Cigány evangélikus</c:v>
                </c:pt>
                <c:pt idx="7">
                  <c:v>cigány lakosság</c:v>
                </c:pt>
              </c:strCache>
            </c:strRef>
          </c:cat>
          <c:val>
            <c:numRef>
              <c:f>'nemzetisegi adatok'!$B$86:$I$86</c:f>
              <c:numCache>
                <c:formatCode>#,#00</c:formatCode>
                <c:ptCount val="8"/>
                <c:pt idx="0">
                  <c:v>12.08656306441902</c:v>
                </c:pt>
                <c:pt idx="1">
                  <c:v>8.034858750545148</c:v>
                </c:pt>
                <c:pt idx="2">
                  <c:v>12.78758200129354</c:v>
                </c:pt>
                <c:pt idx="3">
                  <c:v>8.638312079958641</c:v>
                </c:pt>
                <c:pt idx="4">
                  <c:v>19.09082317361308</c:v>
                </c:pt>
                <c:pt idx="5">
                  <c:v>12.56816632583504</c:v>
                </c:pt>
                <c:pt idx="6">
                  <c:v>0.523560209424084</c:v>
                </c:pt>
                <c:pt idx="7">
                  <c:v>1.135042128378271</c:v>
                </c:pt>
              </c:numCache>
            </c:numRef>
          </c:val>
        </c:ser>
        <c:ser>
          <c:idx val="8"/>
          <c:order val="8"/>
          <c:tx>
            <c:strRef>
              <c:f>'nemzetisegi adatok'!$A$87</c:f>
              <c:strCache>
                <c:ptCount val="1"/>
                <c:pt idx="0">
                  <c:v>80–   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'nemzetisegi adatok'!$B$78:$I$78</c:f>
              <c:strCache>
                <c:ptCount val="8"/>
                <c:pt idx="0">
                  <c:v>Magyar evangélikus</c:v>
                </c:pt>
                <c:pt idx="1">
                  <c:v>magyar lakosság</c:v>
                </c:pt>
                <c:pt idx="2">
                  <c:v>Német evangélikus</c:v>
                </c:pt>
                <c:pt idx="3">
                  <c:v>német lakosság</c:v>
                </c:pt>
                <c:pt idx="4">
                  <c:v>Szlovák evangélikus</c:v>
                </c:pt>
                <c:pt idx="5">
                  <c:v>szlovák lakosság</c:v>
                </c:pt>
                <c:pt idx="6">
                  <c:v>Cigány evangélikus</c:v>
                </c:pt>
                <c:pt idx="7">
                  <c:v>cigány lakosság</c:v>
                </c:pt>
              </c:strCache>
            </c:strRef>
          </c:cat>
          <c:val>
            <c:numRef>
              <c:f>'nemzetisegi adatok'!$B$87:$I$87</c:f>
              <c:numCache>
                <c:formatCode>#,#00</c:formatCode>
                <c:ptCount val="8"/>
                <c:pt idx="0">
                  <c:v>7.220330373269115</c:v>
                </c:pt>
                <c:pt idx="1">
                  <c:v>4.205659290918341</c:v>
                </c:pt>
                <c:pt idx="2">
                  <c:v>7.253072161138316</c:v>
                </c:pt>
                <c:pt idx="3">
                  <c:v>4.994722557297944</c:v>
                </c:pt>
                <c:pt idx="4">
                  <c:v>12.30507513467536</c:v>
                </c:pt>
                <c:pt idx="5">
                  <c:v>7.691433765053397</c:v>
                </c:pt>
                <c:pt idx="6">
                  <c:v>0.31413612565445</c:v>
                </c:pt>
                <c:pt idx="7">
                  <c:v>0.256034070276282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23760696"/>
        <c:axId val="-2140405480"/>
      </c:barChart>
      <c:catAx>
        <c:axId val="-21237606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-2140405480"/>
        <c:crosses val="autoZero"/>
        <c:auto val="1"/>
        <c:lblAlgn val="ctr"/>
        <c:lblOffset val="100"/>
        <c:noMultiLvlLbl val="0"/>
      </c:catAx>
      <c:valAx>
        <c:axId val="-21404054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-212376069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    Evangélikus kisgyermekek (9 év alatt) nemzetiségi megoszlása</a:t>
            </a:r>
          </a:p>
        </c:rich>
      </c:tx>
      <c:layout/>
      <c:overlay val="0"/>
    </c:title>
    <c:autoTitleDeleted val="0"/>
    <c:plotArea>
      <c:layout/>
      <c:ofPieChart>
        <c:ofPieType val="bar"/>
        <c:varyColors val="1"/>
        <c:ser>
          <c:idx val="0"/>
          <c:order val="0"/>
          <c:tx>
            <c:strRef>
              <c:f>'nemzetisegi adatok'!$A$27</c:f>
              <c:strCache>
                <c:ptCount val="1"/>
                <c:pt idx="0">
                  <c:v>    –  9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dPt>
            <c:idx val="14"/>
            <c:bubble3D val="0"/>
          </c:dPt>
          <c:dLbls>
            <c:dLbl>
              <c:idx val="1"/>
              <c:layout>
                <c:manualLayout>
                  <c:x val="-0.117954465583238"/>
                  <c:y val="-0.17472294224091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0364805334194504"/>
                  <c:y val="-0.22641707829999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18516949555009"/>
                  <c:y val="-0.257322834645669"/>
                </c:manualLayout>
              </c:layout>
              <c:tx>
                <c:rich>
                  <a:bodyPr/>
                  <a:lstStyle/>
                  <a:p>
                    <a:r>
                      <a:rPr lang="en-US" sz="800" b="1">
                        <a:solidFill>
                          <a:srgbClr val="FF0000"/>
                        </a:solidFill>
                      </a:rPr>
                      <a:t>Cigány (roma)
0.98%</a:t>
                    </a:r>
                    <a:endParaRPr lang="en-US" b="1">
                      <a:solidFill>
                        <a:srgbClr val="FF000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0302419772220915"/>
                  <c:y val="0.34501308613019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26475734469922"/>
                  <c:y val="0.32899700303419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0.124611488590288"/>
                  <c:y val="0.3436839969471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0.0100670605980931"/>
                  <c:y val="0.17491960313471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4"/>
              <c:layout>
                <c:manualLayout>
                  <c:x val="0.00258561089354165"/>
                  <c:y val="-0.12137108393365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0%" sourceLinked="0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'nemzetisegi adatok'!$B$26:$O$26</c:f>
              <c:strCache>
                <c:ptCount val="14"/>
                <c:pt idx="0">
                  <c:v>Magyar</c:v>
                </c:pt>
                <c:pt idx="1">
                  <c:v>Német</c:v>
                </c:pt>
                <c:pt idx="2">
                  <c:v>Szlovák</c:v>
                </c:pt>
                <c:pt idx="3">
                  <c:v>Cigány (roma)</c:v>
                </c:pt>
                <c:pt idx="4">
                  <c:v>Román</c:v>
                </c:pt>
                <c:pt idx="5">
                  <c:v>Horvát</c:v>
                </c:pt>
                <c:pt idx="6">
                  <c:v>Bolgár</c:v>
                </c:pt>
                <c:pt idx="7">
                  <c:v>Lengyel</c:v>
                </c:pt>
                <c:pt idx="8">
                  <c:v>Szerb</c:v>
                </c:pt>
                <c:pt idx="9">
                  <c:v>Örmény</c:v>
                </c:pt>
                <c:pt idx="10">
                  <c:v>Szlovén</c:v>
                </c:pt>
                <c:pt idx="11">
                  <c:v>Görög</c:v>
                </c:pt>
                <c:pt idx="12">
                  <c:v>Ukrán</c:v>
                </c:pt>
                <c:pt idx="13">
                  <c:v>Ruszin</c:v>
                </c:pt>
              </c:strCache>
            </c:strRef>
          </c:cat>
          <c:val>
            <c:numRef>
              <c:f>'nemzetisegi adatok'!$B$27:$O$27</c:f>
              <c:numCache>
                <c:formatCode>#,##0</c:formatCode>
                <c:ptCount val="14"/>
                <c:pt idx="0">
                  <c:v>16289.0</c:v>
                </c:pt>
                <c:pt idx="1">
                  <c:v>667.0</c:v>
                </c:pt>
                <c:pt idx="2">
                  <c:v>241.0</c:v>
                </c:pt>
                <c:pt idx="3">
                  <c:v>171.0</c:v>
                </c:pt>
                <c:pt idx="4">
                  <c:v>8.0</c:v>
                </c:pt>
                <c:pt idx="5">
                  <c:v>9.0</c:v>
                </c:pt>
                <c:pt idx="6">
                  <c:v>3.0</c:v>
                </c:pt>
                <c:pt idx="7">
                  <c:v>3.0</c:v>
                </c:pt>
                <c:pt idx="8">
                  <c:v>3.0</c:v>
                </c:pt>
                <c:pt idx="9">
                  <c:v>4.0</c:v>
                </c:pt>
                <c:pt idx="10">
                  <c:v>1.0</c:v>
                </c:pt>
                <c:pt idx="11">
                  <c:v>4.0</c:v>
                </c:pt>
                <c:pt idx="12">
                  <c:v>4.0</c:v>
                </c:pt>
                <c:pt idx="13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Evangélikus nemzetiségek kor szerinti megoszlása</a:t>
            </a:r>
          </a:p>
        </c:rich>
      </c:tx>
      <c:layout/>
      <c:overlay val="0"/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'nemzetisegi adatok'!$B$54</c:f>
              <c:strCache>
                <c:ptCount val="1"/>
                <c:pt idx="0">
                  <c:v>Magyar</c:v>
                </c:pt>
              </c:strCache>
            </c:strRef>
          </c:tx>
          <c:marker>
            <c:symbol val="none"/>
          </c:marker>
          <c:cat>
            <c:strRef>
              <c:f>'nemzetisegi adatok'!$A$55:$A$63</c:f>
              <c:strCache>
                <c:ptCount val="9"/>
                <c:pt idx="0">
                  <c:v>    –  9</c:v>
                </c:pt>
                <c:pt idx="1">
                  <c:v>10–19</c:v>
                </c:pt>
                <c:pt idx="2">
                  <c:v>20–29</c:v>
                </c:pt>
                <c:pt idx="3">
                  <c:v>30–39</c:v>
                </c:pt>
                <c:pt idx="4">
                  <c:v>40–49</c:v>
                </c:pt>
                <c:pt idx="5">
                  <c:v>50–59</c:v>
                </c:pt>
                <c:pt idx="6">
                  <c:v>60–69</c:v>
                </c:pt>
                <c:pt idx="7">
                  <c:v>70–79</c:v>
                </c:pt>
                <c:pt idx="8">
                  <c:v>80–    </c:v>
                </c:pt>
              </c:strCache>
            </c:strRef>
          </c:cat>
          <c:val>
            <c:numRef>
              <c:f>'nemzetisegi adatok'!$B$55:$B$63</c:f>
              <c:numCache>
                <c:formatCode>#,#00</c:formatCode>
                <c:ptCount val="9"/>
                <c:pt idx="0">
                  <c:v>7.661517910897031</c:v>
                </c:pt>
                <c:pt idx="1">
                  <c:v>8.733914057796498</c:v>
                </c:pt>
                <c:pt idx="2">
                  <c:v>9.638395544852459</c:v>
                </c:pt>
                <c:pt idx="3">
                  <c:v>13.06865216736906</c:v>
                </c:pt>
                <c:pt idx="4">
                  <c:v>11.45676550270921</c:v>
                </c:pt>
                <c:pt idx="5">
                  <c:v>14.6316225165563</c:v>
                </c:pt>
                <c:pt idx="6">
                  <c:v>15.50223886213125</c:v>
                </c:pt>
                <c:pt idx="7">
                  <c:v>12.08656306441902</c:v>
                </c:pt>
                <c:pt idx="8">
                  <c:v>7.220330373269115</c:v>
                </c:pt>
              </c:numCache>
            </c:numRef>
          </c:val>
        </c:ser>
        <c:ser>
          <c:idx val="1"/>
          <c:order val="1"/>
          <c:tx>
            <c:strRef>
              <c:f>'nemzetisegi adatok'!$C$54</c:f>
              <c:strCache>
                <c:ptCount val="1"/>
                <c:pt idx="0">
                  <c:v>Német</c:v>
                </c:pt>
              </c:strCache>
            </c:strRef>
          </c:tx>
          <c:marker>
            <c:symbol val="none"/>
          </c:marker>
          <c:cat>
            <c:strRef>
              <c:f>'nemzetisegi adatok'!$A$55:$A$63</c:f>
              <c:strCache>
                <c:ptCount val="9"/>
                <c:pt idx="0">
                  <c:v>    –  9</c:v>
                </c:pt>
                <c:pt idx="1">
                  <c:v>10–19</c:v>
                </c:pt>
                <c:pt idx="2">
                  <c:v>20–29</c:v>
                </c:pt>
                <c:pt idx="3">
                  <c:v>30–39</c:v>
                </c:pt>
                <c:pt idx="4">
                  <c:v>40–49</c:v>
                </c:pt>
                <c:pt idx="5">
                  <c:v>50–59</c:v>
                </c:pt>
                <c:pt idx="6">
                  <c:v>60–69</c:v>
                </c:pt>
                <c:pt idx="7">
                  <c:v>70–79</c:v>
                </c:pt>
                <c:pt idx="8">
                  <c:v>80–    </c:v>
                </c:pt>
              </c:strCache>
            </c:strRef>
          </c:cat>
          <c:val>
            <c:numRef>
              <c:f>'nemzetisegi adatok'!$C$55:$C$63</c:f>
              <c:numCache>
                <c:formatCode>#,#00</c:formatCode>
                <c:ptCount val="9"/>
                <c:pt idx="0">
                  <c:v>6.16280144137485</c:v>
                </c:pt>
                <c:pt idx="1">
                  <c:v>7.234592996396563</c:v>
                </c:pt>
                <c:pt idx="2">
                  <c:v>9.599926083341031</c:v>
                </c:pt>
                <c:pt idx="3">
                  <c:v>12.13157165296129</c:v>
                </c:pt>
                <c:pt idx="4">
                  <c:v>11.82666543472235</c:v>
                </c:pt>
                <c:pt idx="5">
                  <c:v>16.48341494964427</c:v>
                </c:pt>
                <c:pt idx="6">
                  <c:v>16.52037327912764</c:v>
                </c:pt>
                <c:pt idx="7">
                  <c:v>12.78758200129354</c:v>
                </c:pt>
                <c:pt idx="8">
                  <c:v>7.253072161138316</c:v>
                </c:pt>
              </c:numCache>
            </c:numRef>
          </c:val>
        </c:ser>
        <c:ser>
          <c:idx val="2"/>
          <c:order val="2"/>
          <c:tx>
            <c:strRef>
              <c:f>'nemzetisegi adatok'!$D$54</c:f>
              <c:strCache>
                <c:ptCount val="1"/>
                <c:pt idx="0">
                  <c:v>Szlovák</c:v>
                </c:pt>
              </c:strCache>
            </c:strRef>
          </c:tx>
          <c:marker>
            <c:symbol val="none"/>
          </c:marker>
          <c:cat>
            <c:strRef>
              <c:f>'nemzetisegi adatok'!$A$55:$A$63</c:f>
              <c:strCache>
                <c:ptCount val="9"/>
                <c:pt idx="0">
                  <c:v>    –  9</c:v>
                </c:pt>
                <c:pt idx="1">
                  <c:v>10–19</c:v>
                </c:pt>
                <c:pt idx="2">
                  <c:v>20–29</c:v>
                </c:pt>
                <c:pt idx="3">
                  <c:v>30–39</c:v>
                </c:pt>
                <c:pt idx="4">
                  <c:v>40–49</c:v>
                </c:pt>
                <c:pt idx="5">
                  <c:v>50–59</c:v>
                </c:pt>
                <c:pt idx="6">
                  <c:v>60–69</c:v>
                </c:pt>
                <c:pt idx="7">
                  <c:v>70–79</c:v>
                </c:pt>
                <c:pt idx="8">
                  <c:v>80–    </c:v>
                </c:pt>
              </c:strCache>
            </c:strRef>
          </c:cat>
          <c:val>
            <c:numRef>
              <c:f>'nemzetisegi adatok'!$D$55:$D$63</c:f>
              <c:numCache>
                <c:formatCode>#,#00</c:formatCode>
                <c:ptCount val="9"/>
                <c:pt idx="0">
                  <c:v>2.277667517247897</c:v>
                </c:pt>
                <c:pt idx="1">
                  <c:v>4.101691711558454</c:v>
                </c:pt>
                <c:pt idx="2">
                  <c:v>4.394669690955486</c:v>
                </c:pt>
                <c:pt idx="3">
                  <c:v>8.118325300066116</c:v>
                </c:pt>
                <c:pt idx="4">
                  <c:v>11.09535960684245</c:v>
                </c:pt>
                <c:pt idx="5">
                  <c:v>17.54087515357716</c:v>
                </c:pt>
                <c:pt idx="6">
                  <c:v>21.07551271146392</c:v>
                </c:pt>
                <c:pt idx="7">
                  <c:v>19.09082317361308</c:v>
                </c:pt>
                <c:pt idx="8">
                  <c:v>12.30507513467536</c:v>
                </c:pt>
              </c:numCache>
            </c:numRef>
          </c:val>
        </c:ser>
        <c:ser>
          <c:idx val="3"/>
          <c:order val="3"/>
          <c:tx>
            <c:strRef>
              <c:f>'nemzetisegi adatok'!$E$54</c:f>
              <c:strCache>
                <c:ptCount val="1"/>
                <c:pt idx="0">
                  <c:v>Cigány (roma)</c:v>
                </c:pt>
              </c:strCache>
            </c:strRef>
          </c:tx>
          <c:marker>
            <c:symbol val="none"/>
          </c:marker>
          <c:cat>
            <c:strRef>
              <c:f>'nemzetisegi adatok'!$A$55:$A$63</c:f>
              <c:strCache>
                <c:ptCount val="9"/>
                <c:pt idx="0">
                  <c:v>    –  9</c:v>
                </c:pt>
                <c:pt idx="1">
                  <c:v>10–19</c:v>
                </c:pt>
                <c:pt idx="2">
                  <c:v>20–29</c:v>
                </c:pt>
                <c:pt idx="3">
                  <c:v>30–39</c:v>
                </c:pt>
                <c:pt idx="4">
                  <c:v>40–49</c:v>
                </c:pt>
                <c:pt idx="5">
                  <c:v>50–59</c:v>
                </c:pt>
                <c:pt idx="6">
                  <c:v>60–69</c:v>
                </c:pt>
                <c:pt idx="7">
                  <c:v>70–79</c:v>
                </c:pt>
                <c:pt idx="8">
                  <c:v>80–    </c:v>
                </c:pt>
              </c:strCache>
            </c:strRef>
          </c:cat>
          <c:val>
            <c:numRef>
              <c:f>'nemzetisegi adatok'!$E$55:$E$63</c:f>
              <c:numCache>
                <c:formatCode>#,#00</c:formatCode>
                <c:ptCount val="9"/>
                <c:pt idx="0">
                  <c:v>17.90575916230366</c:v>
                </c:pt>
                <c:pt idx="1">
                  <c:v>25.13089005235602</c:v>
                </c:pt>
                <c:pt idx="2">
                  <c:v>16.12565445026178</c:v>
                </c:pt>
                <c:pt idx="3">
                  <c:v>17.59162303664921</c:v>
                </c:pt>
                <c:pt idx="4">
                  <c:v>11.62303664921466</c:v>
                </c:pt>
                <c:pt idx="5">
                  <c:v>6.806282722513088</c:v>
                </c:pt>
                <c:pt idx="6">
                  <c:v>3.979057591623036</c:v>
                </c:pt>
                <c:pt idx="7">
                  <c:v>0.523560209424084</c:v>
                </c:pt>
                <c:pt idx="8">
                  <c:v>0.31413612565445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41728728"/>
        <c:axId val="-2026057608"/>
      </c:radarChart>
      <c:catAx>
        <c:axId val="-21417287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026057608"/>
        <c:crosses val="autoZero"/>
        <c:auto val="0"/>
        <c:lblAlgn val="ctr"/>
        <c:lblOffset val="100"/>
        <c:noMultiLvlLbl val="0"/>
      </c:catAx>
      <c:valAx>
        <c:axId val="-2026057608"/>
        <c:scaling>
          <c:orientation val="minMax"/>
        </c:scaling>
        <c:delete val="0"/>
        <c:axPos val="l"/>
        <c:majorGridlines/>
        <c:numFmt formatCode="#,#00" sourceLinked="1"/>
        <c:majorTickMark val="cross"/>
        <c:minorTickMark val="none"/>
        <c:tickLblPos val="nextTo"/>
        <c:crossAx val="-21417287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Nemzetiségek kor szerinti megoszlása</a:t>
            </a:r>
          </a:p>
        </c:rich>
      </c:tx>
      <c:layout/>
      <c:overlay val="0"/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'nemzetisegi adatok'!$B$67</c:f>
              <c:strCache>
                <c:ptCount val="1"/>
                <c:pt idx="0">
                  <c:v>magyar</c:v>
                </c:pt>
              </c:strCache>
            </c:strRef>
          </c:tx>
          <c:marker>
            <c:symbol val="none"/>
          </c:marker>
          <c:cat>
            <c:strRef>
              <c:f>'nemzetisegi adatok'!$A$68:$A$76</c:f>
              <c:strCache>
                <c:ptCount val="9"/>
                <c:pt idx="0">
                  <c:v>    –  9</c:v>
                </c:pt>
                <c:pt idx="1">
                  <c:v>10–19</c:v>
                </c:pt>
                <c:pt idx="2">
                  <c:v>20–29</c:v>
                </c:pt>
                <c:pt idx="3">
                  <c:v>30–39</c:v>
                </c:pt>
                <c:pt idx="4">
                  <c:v>40–49</c:v>
                </c:pt>
                <c:pt idx="5">
                  <c:v>50–59</c:v>
                </c:pt>
                <c:pt idx="6">
                  <c:v>60–69</c:v>
                </c:pt>
                <c:pt idx="7">
                  <c:v>70–79</c:v>
                </c:pt>
                <c:pt idx="8">
                  <c:v>80–    </c:v>
                </c:pt>
              </c:strCache>
            </c:strRef>
          </c:cat>
          <c:val>
            <c:numRef>
              <c:f>'nemzetisegi adatok'!$B$68:$B$76</c:f>
              <c:numCache>
                <c:formatCode>#,#00</c:formatCode>
                <c:ptCount val="9"/>
                <c:pt idx="0">
                  <c:v>9.426287963315392</c:v>
                </c:pt>
                <c:pt idx="1">
                  <c:v>10.69119581849265</c:v>
                </c:pt>
                <c:pt idx="2">
                  <c:v>12.1254376951101</c:v>
                </c:pt>
                <c:pt idx="3">
                  <c:v>15.56775930087778</c:v>
                </c:pt>
                <c:pt idx="4">
                  <c:v>13.1065191070179</c:v>
                </c:pt>
                <c:pt idx="5">
                  <c:v>14.59162821346317</c:v>
                </c:pt>
                <c:pt idx="6">
                  <c:v>12.25064210176903</c:v>
                </c:pt>
                <c:pt idx="7">
                  <c:v>8.034858750545148</c:v>
                </c:pt>
                <c:pt idx="8">
                  <c:v>4.205659290918341</c:v>
                </c:pt>
              </c:numCache>
            </c:numRef>
          </c:val>
        </c:ser>
        <c:ser>
          <c:idx val="1"/>
          <c:order val="1"/>
          <c:tx>
            <c:strRef>
              <c:f>'nemzetisegi adatok'!$C$67</c:f>
              <c:strCache>
                <c:ptCount val="1"/>
                <c:pt idx="0">
                  <c:v>német</c:v>
                </c:pt>
              </c:strCache>
            </c:strRef>
          </c:tx>
          <c:marker>
            <c:symbol val="none"/>
          </c:marker>
          <c:cat>
            <c:strRef>
              <c:f>'nemzetisegi adatok'!$A$68:$A$76</c:f>
              <c:strCache>
                <c:ptCount val="9"/>
                <c:pt idx="0">
                  <c:v>    –  9</c:v>
                </c:pt>
                <c:pt idx="1">
                  <c:v>10–19</c:v>
                </c:pt>
                <c:pt idx="2">
                  <c:v>20–29</c:v>
                </c:pt>
                <c:pt idx="3">
                  <c:v>30–39</c:v>
                </c:pt>
                <c:pt idx="4">
                  <c:v>40–49</c:v>
                </c:pt>
                <c:pt idx="5">
                  <c:v>50–59</c:v>
                </c:pt>
                <c:pt idx="6">
                  <c:v>60–69</c:v>
                </c:pt>
                <c:pt idx="7">
                  <c:v>70–79</c:v>
                </c:pt>
                <c:pt idx="8">
                  <c:v>80–    </c:v>
                </c:pt>
              </c:strCache>
            </c:strRef>
          </c:cat>
          <c:val>
            <c:numRef>
              <c:f>'nemzetisegi adatok'!$C$68:$C$76</c:f>
              <c:numCache>
                <c:formatCode>#,#00</c:formatCode>
                <c:ptCount val="9"/>
                <c:pt idx="0">
                  <c:v>6.340470446320868</c:v>
                </c:pt>
                <c:pt idx="1">
                  <c:v>8.814406341547474</c:v>
                </c:pt>
                <c:pt idx="2">
                  <c:v>12.50538514561434</c:v>
                </c:pt>
                <c:pt idx="3">
                  <c:v>16.09135361020162</c:v>
                </c:pt>
                <c:pt idx="4">
                  <c:v>13.27976908495606</c:v>
                </c:pt>
                <c:pt idx="5">
                  <c:v>15.74347320351542</c:v>
                </c:pt>
                <c:pt idx="6">
                  <c:v>13.59210753058763</c:v>
                </c:pt>
                <c:pt idx="7">
                  <c:v>8.638312079958641</c:v>
                </c:pt>
                <c:pt idx="8">
                  <c:v>4.994722557297934</c:v>
                </c:pt>
              </c:numCache>
            </c:numRef>
          </c:val>
        </c:ser>
        <c:ser>
          <c:idx val="2"/>
          <c:order val="2"/>
          <c:tx>
            <c:strRef>
              <c:f>'nemzetisegi adatok'!$D$67</c:f>
              <c:strCache>
                <c:ptCount val="1"/>
                <c:pt idx="0">
                  <c:v>szlovák</c:v>
                </c:pt>
              </c:strCache>
            </c:strRef>
          </c:tx>
          <c:marker>
            <c:symbol val="none"/>
          </c:marker>
          <c:cat>
            <c:strRef>
              <c:f>'nemzetisegi adatok'!$A$68:$A$76</c:f>
              <c:strCache>
                <c:ptCount val="9"/>
                <c:pt idx="0">
                  <c:v>    –  9</c:v>
                </c:pt>
                <c:pt idx="1">
                  <c:v>10–19</c:v>
                </c:pt>
                <c:pt idx="2">
                  <c:v>20–29</c:v>
                </c:pt>
                <c:pt idx="3">
                  <c:v>30–39</c:v>
                </c:pt>
                <c:pt idx="4">
                  <c:v>40–49</c:v>
                </c:pt>
                <c:pt idx="5">
                  <c:v>50–59</c:v>
                </c:pt>
                <c:pt idx="6">
                  <c:v>60–69</c:v>
                </c:pt>
                <c:pt idx="7">
                  <c:v>70–79</c:v>
                </c:pt>
                <c:pt idx="8">
                  <c:v>80–    </c:v>
                </c:pt>
              </c:strCache>
            </c:strRef>
          </c:cat>
          <c:val>
            <c:numRef>
              <c:f>'nemzetisegi adatok'!$D$68:$D$76</c:f>
              <c:numCache>
                <c:formatCode>#,#00</c:formatCode>
                <c:ptCount val="9"/>
                <c:pt idx="0">
                  <c:v>4.564303567371036</c:v>
                </c:pt>
                <c:pt idx="1">
                  <c:v>5.95035219268348</c:v>
                </c:pt>
                <c:pt idx="2">
                  <c:v>8.830379459213811</c:v>
                </c:pt>
                <c:pt idx="3">
                  <c:v>12.60224948875256</c:v>
                </c:pt>
                <c:pt idx="4">
                  <c:v>13.33219722790275</c:v>
                </c:pt>
                <c:pt idx="5">
                  <c:v>17.3795728243581</c:v>
                </c:pt>
                <c:pt idx="6">
                  <c:v>17.08134514882981</c:v>
                </c:pt>
                <c:pt idx="7">
                  <c:v>12.56816632583504</c:v>
                </c:pt>
                <c:pt idx="8">
                  <c:v>7.691433765053397</c:v>
                </c:pt>
              </c:numCache>
            </c:numRef>
          </c:val>
        </c:ser>
        <c:ser>
          <c:idx val="3"/>
          <c:order val="3"/>
          <c:tx>
            <c:strRef>
              <c:f>'nemzetisegi adatok'!$E$67</c:f>
              <c:strCache>
                <c:ptCount val="1"/>
                <c:pt idx="0">
                  <c:v>cigány</c:v>
                </c:pt>
              </c:strCache>
            </c:strRef>
          </c:tx>
          <c:marker>
            <c:symbol val="none"/>
          </c:marker>
          <c:cat>
            <c:strRef>
              <c:f>'nemzetisegi adatok'!$A$68:$A$76</c:f>
              <c:strCache>
                <c:ptCount val="9"/>
                <c:pt idx="0">
                  <c:v>    –  9</c:v>
                </c:pt>
                <c:pt idx="1">
                  <c:v>10–19</c:v>
                </c:pt>
                <c:pt idx="2">
                  <c:v>20–29</c:v>
                </c:pt>
                <c:pt idx="3">
                  <c:v>30–39</c:v>
                </c:pt>
                <c:pt idx="4">
                  <c:v>40–49</c:v>
                </c:pt>
                <c:pt idx="5">
                  <c:v>50–59</c:v>
                </c:pt>
                <c:pt idx="6">
                  <c:v>60–69</c:v>
                </c:pt>
                <c:pt idx="7">
                  <c:v>70–79</c:v>
                </c:pt>
                <c:pt idx="8">
                  <c:v>80–    </c:v>
                </c:pt>
              </c:strCache>
            </c:strRef>
          </c:cat>
          <c:val>
            <c:numRef>
              <c:f>'nemzetisegi adatok'!$E$68:$E$76</c:f>
              <c:numCache>
                <c:formatCode>#,#00</c:formatCode>
                <c:ptCount val="9"/>
                <c:pt idx="0">
                  <c:v>21.26255216535745</c:v>
                </c:pt>
                <c:pt idx="1">
                  <c:v>21.70585868060067</c:v>
                </c:pt>
                <c:pt idx="2">
                  <c:v>16.66978259285196</c:v>
                </c:pt>
                <c:pt idx="3">
                  <c:v>15.42605273414601</c:v>
                </c:pt>
                <c:pt idx="4">
                  <c:v>12.05609934628925</c:v>
                </c:pt>
                <c:pt idx="5">
                  <c:v>8.261851874150381</c:v>
                </c:pt>
                <c:pt idx="6">
                  <c:v>3.226726407949731</c:v>
                </c:pt>
                <c:pt idx="7">
                  <c:v>1.135042128378271</c:v>
                </c:pt>
                <c:pt idx="8">
                  <c:v>0.256034070276282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87195480"/>
        <c:axId val="-2088934600"/>
      </c:radarChart>
      <c:catAx>
        <c:axId val="-19871954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088934600"/>
        <c:crosses val="autoZero"/>
        <c:auto val="0"/>
        <c:lblAlgn val="ctr"/>
        <c:lblOffset val="100"/>
        <c:noMultiLvlLbl val="0"/>
      </c:catAx>
      <c:valAx>
        <c:axId val="-2088934600"/>
        <c:scaling>
          <c:orientation val="minMax"/>
        </c:scaling>
        <c:delete val="0"/>
        <c:axPos val="l"/>
        <c:majorGridlines/>
        <c:numFmt formatCode="#,#00" sourceLinked="1"/>
        <c:majorTickMark val="cross"/>
        <c:minorTickMark val="none"/>
        <c:tickLblPos val="nextTo"/>
        <c:crossAx val="-19871954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csaladiallapot_1990_2014!$P$31</c:f>
              <c:strCache>
                <c:ptCount val="1"/>
                <c:pt idx="0">
                  <c:v>Házas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20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/>
              <c:txPr>
                <a:bodyPr/>
                <a:lstStyle/>
                <a:p>
                  <a:pPr>
                    <a:defRPr sz="18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csaladiallapot_1990_2014!$O$32:$O$56</c:f>
              <c:strCache>
                <c:ptCount val="25"/>
                <c:pt idx="0">
                  <c:v>1990.</c:v>
                </c:pt>
                <c:pt idx="1">
                  <c:v>1991.</c:v>
                </c:pt>
                <c:pt idx="2">
                  <c:v>1992.</c:v>
                </c:pt>
                <c:pt idx="3">
                  <c:v>1993.</c:v>
                </c:pt>
                <c:pt idx="4">
                  <c:v>1994.</c:v>
                </c:pt>
                <c:pt idx="5">
                  <c:v>1995.</c:v>
                </c:pt>
                <c:pt idx="6">
                  <c:v>1996.</c:v>
                </c:pt>
                <c:pt idx="7">
                  <c:v>1997.</c:v>
                </c:pt>
                <c:pt idx="8">
                  <c:v>1998.</c:v>
                </c:pt>
                <c:pt idx="9">
                  <c:v>1999.</c:v>
                </c:pt>
                <c:pt idx="10">
                  <c:v>2000.</c:v>
                </c:pt>
                <c:pt idx="11">
                  <c:v>2001.</c:v>
                </c:pt>
                <c:pt idx="12">
                  <c:v>2002.</c:v>
                </c:pt>
                <c:pt idx="13">
                  <c:v>2003.</c:v>
                </c:pt>
                <c:pt idx="14">
                  <c:v>2004.</c:v>
                </c:pt>
                <c:pt idx="15">
                  <c:v>2005.</c:v>
                </c:pt>
                <c:pt idx="16">
                  <c:v>2006.</c:v>
                </c:pt>
                <c:pt idx="17">
                  <c:v>2007.</c:v>
                </c:pt>
                <c:pt idx="18">
                  <c:v>2008.</c:v>
                </c:pt>
                <c:pt idx="19">
                  <c:v>2009.</c:v>
                </c:pt>
                <c:pt idx="20">
                  <c:v>2010.</c:v>
                </c:pt>
                <c:pt idx="21">
                  <c:v>2011.</c:v>
                </c:pt>
                <c:pt idx="22">
                  <c:v>2012.</c:v>
                </c:pt>
                <c:pt idx="23">
                  <c:v>2013.</c:v>
                </c:pt>
                <c:pt idx="24">
                  <c:v>2014.</c:v>
                </c:pt>
              </c:strCache>
            </c:strRef>
          </c:cat>
          <c:val>
            <c:numRef>
              <c:f>csaladiallapot_1990_2014!$P$32:$P$56</c:f>
              <c:numCache>
                <c:formatCode>0.00%</c:formatCode>
                <c:ptCount val="25"/>
                <c:pt idx="0">
                  <c:v>0.611536685947119</c:v>
                </c:pt>
                <c:pt idx="1">
                  <c:v>0.602450032890476</c:v>
                </c:pt>
                <c:pt idx="2">
                  <c:v>0.593184690116082</c:v>
                </c:pt>
                <c:pt idx="3">
                  <c:v>0.584140847640387</c:v>
                </c:pt>
                <c:pt idx="4">
                  <c:v>0.575059624349565</c:v>
                </c:pt>
                <c:pt idx="5">
                  <c:v>0.566525027609468</c:v>
                </c:pt>
                <c:pt idx="6">
                  <c:v>0.558509414537533</c:v>
                </c:pt>
                <c:pt idx="7">
                  <c:v>0.55063183794372</c:v>
                </c:pt>
                <c:pt idx="8">
                  <c:v>0.542292326791479</c:v>
                </c:pt>
                <c:pt idx="9">
                  <c:v>0.533793098325743</c:v>
                </c:pt>
                <c:pt idx="10">
                  <c:v>0.525803986341069</c:v>
                </c:pt>
                <c:pt idx="11">
                  <c:v>0.524127907557572</c:v>
                </c:pt>
                <c:pt idx="12">
                  <c:v>0.515916751421652</c:v>
                </c:pt>
                <c:pt idx="13">
                  <c:v>0.508626961145767</c:v>
                </c:pt>
                <c:pt idx="14">
                  <c:v>0.501348490857017</c:v>
                </c:pt>
                <c:pt idx="15">
                  <c:v>0.494231879116942</c:v>
                </c:pt>
                <c:pt idx="16">
                  <c:v>0.486608688020774</c:v>
                </c:pt>
                <c:pt idx="17">
                  <c:v>0.479633114445914</c:v>
                </c:pt>
                <c:pt idx="18">
                  <c:v>0.472330139907005</c:v>
                </c:pt>
                <c:pt idx="19">
                  <c:v>0.465112005609504</c:v>
                </c:pt>
                <c:pt idx="20">
                  <c:v>0.457377995443145</c:v>
                </c:pt>
                <c:pt idx="21">
                  <c:v>0.449933587476924</c:v>
                </c:pt>
                <c:pt idx="22">
                  <c:v>0.441178053460847</c:v>
                </c:pt>
                <c:pt idx="23">
                  <c:v>0.434762813058324</c:v>
                </c:pt>
                <c:pt idx="24">
                  <c:v>0.429378093885511</c:v>
                </c:pt>
              </c:numCache>
            </c:numRef>
          </c:val>
        </c:ser>
        <c:ser>
          <c:idx val="1"/>
          <c:order val="1"/>
          <c:tx>
            <c:strRef>
              <c:f>csaladiallapot_1990_2014!$Q$31</c:f>
              <c:strCache>
                <c:ptCount val="1"/>
                <c:pt idx="0">
                  <c:v>Elvált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/>
              <c:txPr>
                <a:bodyPr/>
                <a:lstStyle/>
                <a:p>
                  <a:pPr>
                    <a:defRPr b="1">
                      <a:solidFill>
                        <a:srgbClr val="FFFF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csaladiallapot_1990_2014!$O$32:$O$56</c:f>
              <c:strCache>
                <c:ptCount val="25"/>
                <c:pt idx="0">
                  <c:v>1990.</c:v>
                </c:pt>
                <c:pt idx="1">
                  <c:v>1991.</c:v>
                </c:pt>
                <c:pt idx="2">
                  <c:v>1992.</c:v>
                </c:pt>
                <c:pt idx="3">
                  <c:v>1993.</c:v>
                </c:pt>
                <c:pt idx="4">
                  <c:v>1994.</c:v>
                </c:pt>
                <c:pt idx="5">
                  <c:v>1995.</c:v>
                </c:pt>
                <c:pt idx="6">
                  <c:v>1996.</c:v>
                </c:pt>
                <c:pt idx="7">
                  <c:v>1997.</c:v>
                </c:pt>
                <c:pt idx="8">
                  <c:v>1998.</c:v>
                </c:pt>
                <c:pt idx="9">
                  <c:v>1999.</c:v>
                </c:pt>
                <c:pt idx="10">
                  <c:v>2000.</c:v>
                </c:pt>
                <c:pt idx="11">
                  <c:v>2001.</c:v>
                </c:pt>
                <c:pt idx="12">
                  <c:v>2002.</c:v>
                </c:pt>
                <c:pt idx="13">
                  <c:v>2003.</c:v>
                </c:pt>
                <c:pt idx="14">
                  <c:v>2004.</c:v>
                </c:pt>
                <c:pt idx="15">
                  <c:v>2005.</c:v>
                </c:pt>
                <c:pt idx="16">
                  <c:v>2006.</c:v>
                </c:pt>
                <c:pt idx="17">
                  <c:v>2007.</c:v>
                </c:pt>
                <c:pt idx="18">
                  <c:v>2008.</c:v>
                </c:pt>
                <c:pt idx="19">
                  <c:v>2009.</c:v>
                </c:pt>
                <c:pt idx="20">
                  <c:v>2010.</c:v>
                </c:pt>
                <c:pt idx="21">
                  <c:v>2011.</c:v>
                </c:pt>
                <c:pt idx="22">
                  <c:v>2012.</c:v>
                </c:pt>
                <c:pt idx="23">
                  <c:v>2013.</c:v>
                </c:pt>
                <c:pt idx="24">
                  <c:v>2014.</c:v>
                </c:pt>
              </c:strCache>
            </c:strRef>
          </c:cat>
          <c:val>
            <c:numRef>
              <c:f>csaladiallapot_1990_2014!$Q$32:$Q$56</c:f>
              <c:numCache>
                <c:formatCode>0.00%</c:formatCode>
                <c:ptCount val="25"/>
                <c:pt idx="0">
                  <c:v>0.0736530590807632</c:v>
                </c:pt>
                <c:pt idx="1">
                  <c:v>0.0750323778812937</c:v>
                </c:pt>
                <c:pt idx="2">
                  <c:v>0.076600215407897</c:v>
                </c:pt>
                <c:pt idx="3">
                  <c:v>0.0777246738394099</c:v>
                </c:pt>
                <c:pt idx="4">
                  <c:v>0.0792971277397229</c:v>
                </c:pt>
                <c:pt idx="5">
                  <c:v>0.080931618064054</c:v>
                </c:pt>
                <c:pt idx="6">
                  <c:v>0.0832457896973229</c:v>
                </c:pt>
                <c:pt idx="7">
                  <c:v>0.0852487936553437</c:v>
                </c:pt>
                <c:pt idx="8">
                  <c:v>0.0877561222497448</c:v>
                </c:pt>
                <c:pt idx="9">
                  <c:v>0.0905616674791183</c:v>
                </c:pt>
                <c:pt idx="10">
                  <c:v>0.0931700420647128</c:v>
                </c:pt>
                <c:pt idx="11">
                  <c:v>0.0884462127045106</c:v>
                </c:pt>
                <c:pt idx="12">
                  <c:v>0.0904415167110211</c:v>
                </c:pt>
                <c:pt idx="13">
                  <c:v>0.092824216793357</c:v>
                </c:pt>
                <c:pt idx="14">
                  <c:v>0.0949084232944114</c:v>
                </c:pt>
                <c:pt idx="15">
                  <c:v>0.0968821717024433</c:v>
                </c:pt>
                <c:pt idx="16">
                  <c:v>0.0988489216061033</c:v>
                </c:pt>
                <c:pt idx="17">
                  <c:v>0.100743231655488</c:v>
                </c:pt>
                <c:pt idx="18">
                  <c:v>0.10283673861218</c:v>
                </c:pt>
                <c:pt idx="19">
                  <c:v>0.104924161727881</c:v>
                </c:pt>
                <c:pt idx="20">
                  <c:v>0.106913899999391</c:v>
                </c:pt>
                <c:pt idx="21">
                  <c:v>0.108905985006529</c:v>
                </c:pt>
                <c:pt idx="22">
                  <c:v>0.11569420965456</c:v>
                </c:pt>
                <c:pt idx="23">
                  <c:v>0.117544807207134</c:v>
                </c:pt>
                <c:pt idx="24">
                  <c:v>0.118986708826985</c:v>
                </c:pt>
              </c:numCache>
            </c:numRef>
          </c:val>
        </c:ser>
        <c:ser>
          <c:idx val="2"/>
          <c:order val="2"/>
          <c:tx>
            <c:strRef>
              <c:f>csaladiallapot_1990_2014!$R$31</c:f>
              <c:strCache>
                <c:ptCount val="1"/>
                <c:pt idx="0">
                  <c:v>Nőtlen, hajadon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csaladiallapot_1990_2014!$O$32:$O$56</c:f>
              <c:strCache>
                <c:ptCount val="25"/>
                <c:pt idx="0">
                  <c:v>1990.</c:v>
                </c:pt>
                <c:pt idx="1">
                  <c:v>1991.</c:v>
                </c:pt>
                <c:pt idx="2">
                  <c:v>1992.</c:v>
                </c:pt>
                <c:pt idx="3">
                  <c:v>1993.</c:v>
                </c:pt>
                <c:pt idx="4">
                  <c:v>1994.</c:v>
                </c:pt>
                <c:pt idx="5">
                  <c:v>1995.</c:v>
                </c:pt>
                <c:pt idx="6">
                  <c:v>1996.</c:v>
                </c:pt>
                <c:pt idx="7">
                  <c:v>1997.</c:v>
                </c:pt>
                <c:pt idx="8">
                  <c:v>1998.</c:v>
                </c:pt>
                <c:pt idx="9">
                  <c:v>1999.</c:v>
                </c:pt>
                <c:pt idx="10">
                  <c:v>2000.</c:v>
                </c:pt>
                <c:pt idx="11">
                  <c:v>2001.</c:v>
                </c:pt>
                <c:pt idx="12">
                  <c:v>2002.</c:v>
                </c:pt>
                <c:pt idx="13">
                  <c:v>2003.</c:v>
                </c:pt>
                <c:pt idx="14">
                  <c:v>2004.</c:v>
                </c:pt>
                <c:pt idx="15">
                  <c:v>2005.</c:v>
                </c:pt>
                <c:pt idx="16">
                  <c:v>2006.</c:v>
                </c:pt>
                <c:pt idx="17">
                  <c:v>2007.</c:v>
                </c:pt>
                <c:pt idx="18">
                  <c:v>2008.</c:v>
                </c:pt>
                <c:pt idx="19">
                  <c:v>2009.</c:v>
                </c:pt>
                <c:pt idx="20">
                  <c:v>2010.</c:v>
                </c:pt>
                <c:pt idx="21">
                  <c:v>2011.</c:v>
                </c:pt>
                <c:pt idx="22">
                  <c:v>2012.</c:v>
                </c:pt>
                <c:pt idx="23">
                  <c:v>2013.</c:v>
                </c:pt>
                <c:pt idx="24">
                  <c:v>2014.</c:v>
                </c:pt>
              </c:strCache>
            </c:strRef>
          </c:cat>
          <c:val>
            <c:numRef>
              <c:f>csaladiallapot_1990_2014!$R$32:$R$56</c:f>
              <c:numCache>
                <c:formatCode>0.00%</c:formatCode>
                <c:ptCount val="25"/>
                <c:pt idx="0">
                  <c:v>0.202742169898769</c:v>
                </c:pt>
                <c:pt idx="1">
                  <c:v>0.210369027037732</c:v>
                </c:pt>
                <c:pt idx="2">
                  <c:v>0.21776816139669</c:v>
                </c:pt>
                <c:pt idx="3">
                  <c:v>0.225175864391714</c:v>
                </c:pt>
                <c:pt idx="4">
                  <c:v>0.232266201011244</c:v>
                </c:pt>
                <c:pt idx="5">
                  <c:v>0.238727994507954</c:v>
                </c:pt>
                <c:pt idx="6">
                  <c:v>0.244259459637578</c:v>
                </c:pt>
                <c:pt idx="7">
                  <c:v>0.250085160766327</c:v>
                </c:pt>
                <c:pt idx="8">
                  <c:v>0.255634004983241</c:v>
                </c:pt>
                <c:pt idx="9">
                  <c:v>0.26095297288432</c:v>
                </c:pt>
                <c:pt idx="10">
                  <c:v>0.266106780690468</c:v>
                </c:pt>
                <c:pt idx="11">
                  <c:v>0.271138620977326</c:v>
                </c:pt>
                <c:pt idx="12">
                  <c:v>0.277563730660008</c:v>
                </c:pt>
                <c:pt idx="13">
                  <c:v>0.282367499330683</c:v>
                </c:pt>
                <c:pt idx="14">
                  <c:v>0.287909407358449</c:v>
                </c:pt>
                <c:pt idx="15">
                  <c:v>0.293519539902783</c:v>
                </c:pt>
                <c:pt idx="16">
                  <c:v>0.299729512768654</c:v>
                </c:pt>
                <c:pt idx="17">
                  <c:v>0.305354041888811</c:v>
                </c:pt>
                <c:pt idx="18">
                  <c:v>0.311033586092072</c:v>
                </c:pt>
                <c:pt idx="19">
                  <c:v>0.316775327179073</c:v>
                </c:pt>
                <c:pt idx="20">
                  <c:v>0.323105866985387</c:v>
                </c:pt>
                <c:pt idx="21">
                  <c:v>0.329414204963304</c:v>
                </c:pt>
                <c:pt idx="22">
                  <c:v>0.328888252968951</c:v>
                </c:pt>
                <c:pt idx="23">
                  <c:v>0.334416065802832</c:v>
                </c:pt>
                <c:pt idx="24">
                  <c:v>0.339312592283379</c:v>
                </c:pt>
              </c:numCache>
            </c:numRef>
          </c:val>
        </c:ser>
        <c:ser>
          <c:idx val="3"/>
          <c:order val="3"/>
          <c:tx>
            <c:strRef>
              <c:f>csaladiallapot_1990_2014!$S$31</c:f>
              <c:strCache>
                <c:ptCount val="1"/>
                <c:pt idx="0">
                  <c:v>Özvegy</c:v>
                </c:pt>
              </c:strCache>
            </c:strRef>
          </c:tx>
          <c:invertIfNegative val="0"/>
          <c:cat>
            <c:strRef>
              <c:f>csaladiallapot_1990_2014!$O$32:$O$56</c:f>
              <c:strCache>
                <c:ptCount val="25"/>
                <c:pt idx="0">
                  <c:v>1990.</c:v>
                </c:pt>
                <c:pt idx="1">
                  <c:v>1991.</c:v>
                </c:pt>
                <c:pt idx="2">
                  <c:v>1992.</c:v>
                </c:pt>
                <c:pt idx="3">
                  <c:v>1993.</c:v>
                </c:pt>
                <c:pt idx="4">
                  <c:v>1994.</c:v>
                </c:pt>
                <c:pt idx="5">
                  <c:v>1995.</c:v>
                </c:pt>
                <c:pt idx="6">
                  <c:v>1996.</c:v>
                </c:pt>
                <c:pt idx="7">
                  <c:v>1997.</c:v>
                </c:pt>
                <c:pt idx="8">
                  <c:v>1998.</c:v>
                </c:pt>
                <c:pt idx="9">
                  <c:v>1999.</c:v>
                </c:pt>
                <c:pt idx="10">
                  <c:v>2000.</c:v>
                </c:pt>
                <c:pt idx="11">
                  <c:v>2001.</c:v>
                </c:pt>
                <c:pt idx="12">
                  <c:v>2002.</c:v>
                </c:pt>
                <c:pt idx="13">
                  <c:v>2003.</c:v>
                </c:pt>
                <c:pt idx="14">
                  <c:v>2004.</c:v>
                </c:pt>
                <c:pt idx="15">
                  <c:v>2005.</c:v>
                </c:pt>
                <c:pt idx="16">
                  <c:v>2006.</c:v>
                </c:pt>
                <c:pt idx="17">
                  <c:v>2007.</c:v>
                </c:pt>
                <c:pt idx="18">
                  <c:v>2008.</c:v>
                </c:pt>
                <c:pt idx="19">
                  <c:v>2009.</c:v>
                </c:pt>
                <c:pt idx="20">
                  <c:v>2010.</c:v>
                </c:pt>
                <c:pt idx="21">
                  <c:v>2011.</c:v>
                </c:pt>
                <c:pt idx="22">
                  <c:v>2012.</c:v>
                </c:pt>
                <c:pt idx="23">
                  <c:v>2013.</c:v>
                </c:pt>
                <c:pt idx="24">
                  <c:v>2014.</c:v>
                </c:pt>
              </c:strCache>
            </c:strRef>
          </c:cat>
          <c:val>
            <c:numRef>
              <c:f>csaladiallapot_1990_2014!$S$32:$S$56</c:f>
              <c:numCache>
                <c:formatCode>0.00%</c:formatCode>
                <c:ptCount val="25"/>
                <c:pt idx="0">
                  <c:v>0.112068085073349</c:v>
                </c:pt>
                <c:pt idx="1">
                  <c:v>0.112148562190498</c:v>
                </c:pt>
                <c:pt idx="2">
                  <c:v>0.11244693307933</c:v>
                </c:pt>
                <c:pt idx="3">
                  <c:v>0.112958614128489</c:v>
                </c:pt>
                <c:pt idx="4">
                  <c:v>0.113377046899468</c:v>
                </c:pt>
                <c:pt idx="5">
                  <c:v>0.113815359818524</c:v>
                </c:pt>
                <c:pt idx="6">
                  <c:v>0.113985336127566</c:v>
                </c:pt>
                <c:pt idx="7">
                  <c:v>0.114034207634609</c:v>
                </c:pt>
                <c:pt idx="8">
                  <c:v>0.114317545975535</c:v>
                </c:pt>
                <c:pt idx="9">
                  <c:v>0.114692261310819</c:v>
                </c:pt>
                <c:pt idx="10">
                  <c:v>0.114919190903751</c:v>
                </c:pt>
                <c:pt idx="11">
                  <c:v>0.116287258760592</c:v>
                </c:pt>
                <c:pt idx="12">
                  <c:v>0.116078001207318</c:v>
                </c:pt>
                <c:pt idx="13">
                  <c:v>0.116181322730193</c:v>
                </c:pt>
                <c:pt idx="14">
                  <c:v>0.115833678490123</c:v>
                </c:pt>
                <c:pt idx="15">
                  <c:v>0.115366409277832</c:v>
                </c:pt>
                <c:pt idx="16">
                  <c:v>0.114812877604469</c:v>
                </c:pt>
                <c:pt idx="17">
                  <c:v>0.114269612009788</c:v>
                </c:pt>
                <c:pt idx="18">
                  <c:v>0.113799535388742</c:v>
                </c:pt>
                <c:pt idx="19">
                  <c:v>0.113188505483543</c:v>
                </c:pt>
                <c:pt idx="20">
                  <c:v>0.112602237572076</c:v>
                </c:pt>
                <c:pt idx="21">
                  <c:v>0.111746222553243</c:v>
                </c:pt>
                <c:pt idx="22">
                  <c:v>0.114239483915642</c:v>
                </c:pt>
                <c:pt idx="23">
                  <c:v>0.11327631393171</c:v>
                </c:pt>
                <c:pt idx="24">
                  <c:v>0.112322605004124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975444680"/>
        <c:axId val="-2095724152"/>
      </c:barChart>
      <c:catAx>
        <c:axId val="-1975444680"/>
        <c:scaling>
          <c:orientation val="minMax"/>
        </c:scaling>
        <c:delete val="0"/>
        <c:axPos val="l"/>
        <c:majorTickMark val="out"/>
        <c:minorTickMark val="none"/>
        <c:tickLblPos val="nextTo"/>
        <c:crossAx val="-2095724152"/>
        <c:crosses val="autoZero"/>
        <c:auto val="1"/>
        <c:lblAlgn val="ctr"/>
        <c:lblOffset val="100"/>
        <c:noMultiLvlLbl val="0"/>
      </c:catAx>
      <c:valAx>
        <c:axId val="-209572415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-19754446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US" sz="3200"/>
              <a:t>1990 – 2014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csaladiallapot_1990_2014!$O$66</c:f>
              <c:strCache>
                <c:ptCount val="1"/>
                <c:pt idx="0">
                  <c:v>2014.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4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csaladiallapot_1990_2014!$P$65:$S$65</c:f>
              <c:strCache>
                <c:ptCount val="4"/>
                <c:pt idx="0">
                  <c:v>Házas</c:v>
                </c:pt>
                <c:pt idx="1">
                  <c:v>Elvált</c:v>
                </c:pt>
                <c:pt idx="2">
                  <c:v>Nőtlen, hajadon</c:v>
                </c:pt>
                <c:pt idx="3">
                  <c:v>Özvegy</c:v>
                </c:pt>
              </c:strCache>
            </c:strRef>
          </c:cat>
          <c:val>
            <c:numRef>
              <c:f>csaladiallapot_1990_2014!$P$66:$S$66</c:f>
              <c:numCache>
                <c:formatCode>0.00%</c:formatCode>
                <c:ptCount val="4"/>
                <c:pt idx="0">
                  <c:v>0.719782469163032</c:v>
                </c:pt>
                <c:pt idx="1">
                  <c:v>1.65611907459619</c:v>
                </c:pt>
                <c:pt idx="2">
                  <c:v>1.715693805782004</c:v>
                </c:pt>
                <c:pt idx="3">
                  <c:v>1.027469910814789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21767880"/>
        <c:axId val="-2141939496"/>
      </c:barChart>
      <c:catAx>
        <c:axId val="-2021767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-2141939496"/>
        <c:crosses val="autoZero"/>
        <c:auto val="1"/>
        <c:lblAlgn val="ctr"/>
        <c:lblOffset val="100"/>
        <c:noMultiLvlLbl val="0"/>
      </c:catAx>
      <c:valAx>
        <c:axId val="-214193949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-2021767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US" sz="3200" dirty="0" err="1" smtClean="0"/>
              <a:t>Magukat</a:t>
            </a:r>
            <a:r>
              <a:rPr lang="en-US" sz="3200" dirty="0" smtClean="0"/>
              <a:t> </a:t>
            </a:r>
            <a:r>
              <a:rPr lang="en-US" sz="3200" dirty="0" err="1" smtClean="0"/>
              <a:t>felekezetekhez</a:t>
            </a:r>
            <a:r>
              <a:rPr lang="en-US" sz="3200" baseline="0" dirty="0" smtClean="0"/>
              <a:t> </a:t>
            </a:r>
            <a:r>
              <a:rPr lang="en-US" sz="3200" baseline="0" dirty="0" err="1" smtClean="0"/>
              <a:t>sorolók</a:t>
            </a:r>
            <a:r>
              <a:rPr lang="en-US" sz="3200" baseline="0" dirty="0" smtClean="0"/>
              <a:t> </a:t>
            </a:r>
            <a:r>
              <a:rPr lang="en-US" sz="3200" baseline="0" dirty="0" err="1" smtClean="0"/>
              <a:t>megoszlása</a:t>
            </a:r>
            <a:endParaRPr lang="en-US" sz="32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orszagos_idosoros!$A$46:$A$52</c:f>
              <c:strCache>
                <c:ptCount val="7"/>
                <c:pt idx="0">
                  <c:v>Római katolikus</c:v>
                </c:pt>
                <c:pt idx="1">
                  <c:v>Görög katolikus</c:v>
                </c:pt>
                <c:pt idx="2">
                  <c:v>Ortodox keresztény</c:v>
                </c:pt>
                <c:pt idx="3">
                  <c:v>Református</c:v>
                </c:pt>
                <c:pt idx="4">
                  <c:v>Izraelita</c:v>
                </c:pt>
                <c:pt idx="5">
                  <c:v>Más vallási közösséghez, felekezethez tartozó</c:v>
                </c:pt>
                <c:pt idx="6">
                  <c:v>Evangélikus</c:v>
                </c:pt>
              </c:strCache>
            </c:strRef>
          </c:cat>
          <c:val>
            <c:numRef>
              <c:f>orszagos_idosoros!$B$46:$B$52</c:f>
              <c:numCache>
                <c:formatCode>#,##0</c:formatCode>
                <c:ptCount val="7"/>
                <c:pt idx="0">
                  <c:v>3.691348E6</c:v>
                </c:pt>
                <c:pt idx="1">
                  <c:v>179176.0</c:v>
                </c:pt>
                <c:pt idx="2">
                  <c:v>13710.0</c:v>
                </c:pt>
                <c:pt idx="3">
                  <c:v>1.153442E6</c:v>
                </c:pt>
                <c:pt idx="4">
                  <c:v>10965.0</c:v>
                </c:pt>
                <c:pt idx="5">
                  <c:v>167231.0</c:v>
                </c:pt>
                <c:pt idx="6">
                  <c:v>214965.0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Tendenciák</a:t>
            </a:r>
            <a:r>
              <a:rPr lang="en-US" baseline="0"/>
              <a:t> 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'osszesites_elemzesek_2007-2014'!$N$31</c:f>
              <c:strCache>
                <c:ptCount val="1"/>
                <c:pt idx="0">
                  <c:v>2014/2000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 i="0">
                    <a:solidFill>
                      <a:srgbClr val="0000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'osszesites_elemzesek_2007-2014'!$V$30:$AA$30</c:f>
              <c:strCache>
                <c:ptCount val="6"/>
                <c:pt idx="0">
                  <c:v>Gyermek-keresztelés</c:v>
                </c:pt>
                <c:pt idx="1">
                  <c:v>Születések –  országos adat</c:v>
                </c:pt>
                <c:pt idx="2">
                  <c:v>Evangélikus esküvők</c:v>
                </c:pt>
                <c:pt idx="3">
                  <c:v>Esküvők – országos adat</c:v>
                </c:pt>
                <c:pt idx="4">
                  <c:v>Evangélikus temetés</c:v>
                </c:pt>
                <c:pt idx="5">
                  <c:v>Halálozások  – országos adat</c:v>
                </c:pt>
              </c:strCache>
            </c:strRef>
          </c:cat>
          <c:val>
            <c:numRef>
              <c:f>'osszesites_elemzesek_2007-2014'!$V$31:$AA$31</c:f>
              <c:numCache>
                <c:formatCode>#,#00</c:formatCode>
                <c:ptCount val="6"/>
                <c:pt idx="0">
                  <c:v>98.99958315964985</c:v>
                </c:pt>
                <c:pt idx="1">
                  <c:v>93.75288174841438</c:v>
                </c:pt>
                <c:pt idx="2">
                  <c:v>67.28444802578565</c:v>
                </c:pt>
                <c:pt idx="3">
                  <c:v>80.4406568281023</c:v>
                </c:pt>
                <c:pt idx="4">
                  <c:v>71.81528662420382</c:v>
                </c:pt>
                <c:pt idx="5">
                  <c:v>92.9934145028429</c:v>
                </c:pt>
              </c:numCache>
            </c:numRef>
          </c:val>
        </c:ser>
        <c:ser>
          <c:idx val="1"/>
          <c:order val="1"/>
          <c:tx>
            <c:strRef>
              <c:f>'osszesites_elemzesek_2007-2014'!$N$32</c:f>
              <c:strCache>
                <c:ptCount val="1"/>
                <c:pt idx="0">
                  <c:v>2014/2011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 i="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'osszesites_elemzesek_2007-2014'!$V$30:$AA$30</c:f>
              <c:strCache>
                <c:ptCount val="6"/>
                <c:pt idx="0">
                  <c:v>Gyermek-keresztelés</c:v>
                </c:pt>
                <c:pt idx="1">
                  <c:v>Születések –  országos adat</c:v>
                </c:pt>
                <c:pt idx="2">
                  <c:v>Evangélikus esküvők</c:v>
                </c:pt>
                <c:pt idx="3">
                  <c:v>Esküvők – országos adat</c:v>
                </c:pt>
                <c:pt idx="4">
                  <c:v>Evangélikus temetés</c:v>
                </c:pt>
                <c:pt idx="5">
                  <c:v>Halálozások  – országos adat</c:v>
                </c:pt>
              </c:strCache>
            </c:strRef>
          </c:cat>
          <c:val>
            <c:numRef>
              <c:f>'osszesites_elemzesek_2007-2014'!$V$32:$AA$32</c:f>
              <c:numCache>
                <c:formatCode>#,#00</c:formatCode>
                <c:ptCount val="6"/>
                <c:pt idx="0">
                  <c:v>103.0815972222222</c:v>
                </c:pt>
                <c:pt idx="1">
                  <c:v>103.9194085111699</c:v>
                </c:pt>
                <c:pt idx="2">
                  <c:v>102.078239608802</c:v>
                </c:pt>
                <c:pt idx="3">
                  <c:v>108.0643359767676</c:v>
                </c:pt>
                <c:pt idx="4">
                  <c:v>100.25006946374</c:v>
                </c:pt>
                <c:pt idx="5">
                  <c:v>97.90752746612835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44251976"/>
        <c:axId val="-1987411192"/>
      </c:barChart>
      <c:catAx>
        <c:axId val="-2044251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987411192"/>
        <c:crosses val="autoZero"/>
        <c:auto val="1"/>
        <c:lblAlgn val="ctr"/>
        <c:lblOffset val="100"/>
        <c:noMultiLvlLbl val="0"/>
      </c:catAx>
      <c:valAx>
        <c:axId val="-1987411192"/>
        <c:scaling>
          <c:orientation val="minMax"/>
        </c:scaling>
        <c:delete val="0"/>
        <c:axPos val="l"/>
        <c:majorGridlines/>
        <c:numFmt formatCode="#,#00" sourceLinked="1"/>
        <c:majorTickMark val="out"/>
        <c:minorTickMark val="none"/>
        <c:tickLblPos val="nextTo"/>
        <c:crossAx val="-20442519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'F1'!$N$14</c:f>
              <c:strCache>
                <c:ptCount val="1"/>
                <c:pt idx="0">
                  <c:v>1 – Vallásos vagyok, az egyház tanítását követem.</c:v>
                </c:pt>
              </c:strCache>
            </c:strRef>
          </c:tx>
          <c:invertIfNegative val="0"/>
          <c:cat>
            <c:strRef>
              <c:f>'F1'!$O$13:$S$13</c:f>
              <c:strCache>
                <c:ptCount val="5"/>
                <c:pt idx="0">
                  <c:v>lakosság</c:v>
                </c:pt>
                <c:pt idx="1">
                  <c:v>fiatal (18-35)</c:v>
                </c:pt>
                <c:pt idx="2">
                  <c:v>felnőtt (36-50)</c:v>
                </c:pt>
                <c:pt idx="3">
                  <c:v>középkorú (51-65)</c:v>
                </c:pt>
                <c:pt idx="4">
                  <c:v>idős (65-)</c:v>
                </c:pt>
              </c:strCache>
            </c:strRef>
          </c:cat>
          <c:val>
            <c:numRef>
              <c:f>'F1'!$O$14:$S$14</c:f>
              <c:numCache>
                <c:formatCode>General</c:formatCode>
                <c:ptCount val="5"/>
                <c:pt idx="0">
                  <c:v>19.8</c:v>
                </c:pt>
                <c:pt idx="1">
                  <c:v>12.2</c:v>
                </c:pt>
                <c:pt idx="2">
                  <c:v>16.3</c:v>
                </c:pt>
                <c:pt idx="3">
                  <c:v>20.0</c:v>
                </c:pt>
                <c:pt idx="4">
                  <c:v>38.3</c:v>
                </c:pt>
              </c:numCache>
            </c:numRef>
          </c:val>
        </c:ser>
        <c:ser>
          <c:idx val="1"/>
          <c:order val="1"/>
          <c:tx>
            <c:strRef>
              <c:f>'F1'!$N$15</c:f>
              <c:strCache>
                <c:ptCount val="1"/>
                <c:pt idx="0">
                  <c:v>2 – Vallásos vagyok a magam módján.</c:v>
                </c:pt>
              </c:strCache>
            </c:strRef>
          </c:tx>
          <c:invertIfNegative val="0"/>
          <c:cat>
            <c:strRef>
              <c:f>'F1'!$O$13:$S$13</c:f>
              <c:strCache>
                <c:ptCount val="5"/>
                <c:pt idx="0">
                  <c:v>lakosság</c:v>
                </c:pt>
                <c:pt idx="1">
                  <c:v>fiatal (18-35)</c:v>
                </c:pt>
                <c:pt idx="2">
                  <c:v>felnőtt (36-50)</c:v>
                </c:pt>
                <c:pt idx="3">
                  <c:v>középkorú (51-65)</c:v>
                </c:pt>
                <c:pt idx="4">
                  <c:v>idős (65-)</c:v>
                </c:pt>
              </c:strCache>
            </c:strRef>
          </c:cat>
          <c:val>
            <c:numRef>
              <c:f>'F1'!$O$15:$S$15</c:f>
              <c:numCache>
                <c:formatCode>General</c:formatCode>
                <c:ptCount val="5"/>
                <c:pt idx="0">
                  <c:v>42.8</c:v>
                </c:pt>
                <c:pt idx="1">
                  <c:v>37.4</c:v>
                </c:pt>
                <c:pt idx="2">
                  <c:v>41.3</c:v>
                </c:pt>
                <c:pt idx="3">
                  <c:v>49.2</c:v>
                </c:pt>
                <c:pt idx="4">
                  <c:v>42.5</c:v>
                </c:pt>
              </c:numCache>
            </c:numRef>
          </c:val>
        </c:ser>
        <c:ser>
          <c:idx val="2"/>
          <c:order val="2"/>
          <c:tx>
            <c:strRef>
              <c:f>'F1'!$N$16</c:f>
              <c:strCache>
                <c:ptCount val="1"/>
                <c:pt idx="0">
                  <c:v>3 – Nem tudom megmondani, hogy vallásos vagyok-e vagy sem.</c:v>
                </c:pt>
              </c:strCache>
            </c:strRef>
          </c:tx>
          <c:invertIfNegative val="0"/>
          <c:cat>
            <c:strRef>
              <c:f>'F1'!$O$13:$S$13</c:f>
              <c:strCache>
                <c:ptCount val="5"/>
                <c:pt idx="0">
                  <c:v>lakosság</c:v>
                </c:pt>
                <c:pt idx="1">
                  <c:v>fiatal (18-35)</c:v>
                </c:pt>
                <c:pt idx="2">
                  <c:v>felnőtt (36-50)</c:v>
                </c:pt>
                <c:pt idx="3">
                  <c:v>középkorú (51-65)</c:v>
                </c:pt>
                <c:pt idx="4">
                  <c:v>idős (65-)</c:v>
                </c:pt>
              </c:strCache>
            </c:strRef>
          </c:cat>
          <c:val>
            <c:numRef>
              <c:f>'F1'!$O$16:$S$16</c:f>
              <c:numCache>
                <c:formatCode>General</c:formatCode>
                <c:ptCount val="5"/>
                <c:pt idx="0">
                  <c:v>6.4</c:v>
                </c:pt>
                <c:pt idx="1">
                  <c:v>7.0</c:v>
                </c:pt>
                <c:pt idx="2">
                  <c:v>6.9</c:v>
                </c:pt>
                <c:pt idx="3">
                  <c:v>5.9</c:v>
                </c:pt>
                <c:pt idx="4">
                  <c:v>5.8</c:v>
                </c:pt>
              </c:numCache>
            </c:numRef>
          </c:val>
        </c:ser>
        <c:ser>
          <c:idx val="3"/>
          <c:order val="3"/>
          <c:tx>
            <c:strRef>
              <c:f>'F1'!$N$17</c:f>
              <c:strCache>
                <c:ptCount val="1"/>
                <c:pt idx="0">
                  <c:v>4 – Nem vagyok vallásos.</c:v>
                </c:pt>
              </c:strCache>
            </c:strRef>
          </c:tx>
          <c:invertIfNegative val="0"/>
          <c:cat>
            <c:strRef>
              <c:f>'F1'!$O$13:$S$13</c:f>
              <c:strCache>
                <c:ptCount val="5"/>
                <c:pt idx="0">
                  <c:v>lakosság</c:v>
                </c:pt>
                <c:pt idx="1">
                  <c:v>fiatal (18-35)</c:v>
                </c:pt>
                <c:pt idx="2">
                  <c:v>felnőtt (36-50)</c:v>
                </c:pt>
                <c:pt idx="3">
                  <c:v>középkorú (51-65)</c:v>
                </c:pt>
                <c:pt idx="4">
                  <c:v>idős (65-)</c:v>
                </c:pt>
              </c:strCache>
            </c:strRef>
          </c:cat>
          <c:val>
            <c:numRef>
              <c:f>'F1'!$O$17:$S$17</c:f>
              <c:numCache>
                <c:formatCode>General</c:formatCode>
                <c:ptCount val="5"/>
                <c:pt idx="0">
                  <c:v>22.7</c:v>
                </c:pt>
                <c:pt idx="1">
                  <c:v>30.2</c:v>
                </c:pt>
                <c:pt idx="2">
                  <c:v>27.0</c:v>
                </c:pt>
                <c:pt idx="3">
                  <c:v>18.9</c:v>
                </c:pt>
                <c:pt idx="4">
                  <c:v>10.0</c:v>
                </c:pt>
              </c:numCache>
            </c:numRef>
          </c:val>
        </c:ser>
        <c:ser>
          <c:idx val="4"/>
          <c:order val="4"/>
          <c:tx>
            <c:strRef>
              <c:f>'F1'!$N$18</c:f>
              <c:strCache>
                <c:ptCount val="1"/>
                <c:pt idx="0">
                  <c:v>5 – Nem vagyok vallásos, határozottan más a meggyőződésem.</c:v>
                </c:pt>
              </c:strCache>
            </c:strRef>
          </c:tx>
          <c:invertIfNegative val="0"/>
          <c:cat>
            <c:strRef>
              <c:f>'F1'!$O$13:$S$13</c:f>
              <c:strCache>
                <c:ptCount val="5"/>
                <c:pt idx="0">
                  <c:v>lakosság</c:v>
                </c:pt>
                <c:pt idx="1">
                  <c:v>fiatal (18-35)</c:v>
                </c:pt>
                <c:pt idx="2">
                  <c:v>felnőtt (36-50)</c:v>
                </c:pt>
                <c:pt idx="3">
                  <c:v>középkorú (51-65)</c:v>
                </c:pt>
                <c:pt idx="4">
                  <c:v>idős (65-)</c:v>
                </c:pt>
              </c:strCache>
            </c:strRef>
          </c:cat>
          <c:val>
            <c:numRef>
              <c:f>'F1'!$O$18:$S$18</c:f>
              <c:numCache>
                <c:formatCode>General</c:formatCode>
                <c:ptCount val="5"/>
                <c:pt idx="0">
                  <c:v>7.8</c:v>
                </c:pt>
                <c:pt idx="1">
                  <c:v>12.2</c:v>
                </c:pt>
                <c:pt idx="2">
                  <c:v>7.9</c:v>
                </c:pt>
                <c:pt idx="3">
                  <c:v>5.9</c:v>
                </c:pt>
                <c:pt idx="4">
                  <c:v>3.3</c:v>
                </c:pt>
              </c:numCache>
            </c:numRef>
          </c:val>
        </c:ser>
        <c:ser>
          <c:idx val="5"/>
          <c:order val="5"/>
          <c:tx>
            <c:strRef>
              <c:f>'F1'!$N$19</c:f>
              <c:strCache>
                <c:ptCount val="1"/>
                <c:pt idx="0">
                  <c:v>X – nem válaszol</c:v>
                </c:pt>
              </c:strCache>
            </c:strRef>
          </c:tx>
          <c:invertIfNegative val="0"/>
          <c:cat>
            <c:strRef>
              <c:f>'F1'!$O$13:$S$13</c:f>
              <c:strCache>
                <c:ptCount val="5"/>
                <c:pt idx="0">
                  <c:v>lakosság</c:v>
                </c:pt>
                <c:pt idx="1">
                  <c:v>fiatal (18-35)</c:v>
                </c:pt>
                <c:pt idx="2">
                  <c:v>felnőtt (36-50)</c:v>
                </c:pt>
                <c:pt idx="3">
                  <c:v>középkorú (51-65)</c:v>
                </c:pt>
                <c:pt idx="4">
                  <c:v>idős (65-)</c:v>
                </c:pt>
              </c:strCache>
            </c:strRef>
          </c:cat>
          <c:val>
            <c:numRef>
              <c:f>'F1'!$O$19:$S$19</c:f>
              <c:numCache>
                <c:formatCode>General</c:formatCode>
                <c:ptCount val="5"/>
                <c:pt idx="0">
                  <c:v>0.4</c:v>
                </c:pt>
                <c:pt idx="1">
                  <c:v>1.0</c:v>
                </c:pt>
                <c:pt idx="2">
                  <c:v>0.5</c:v>
                </c:pt>
                <c:pt idx="3">
                  <c:v>0.0</c:v>
                </c:pt>
                <c:pt idx="4">
                  <c:v>0.0</c:v>
                </c:pt>
              </c:numCache>
            </c:numRef>
          </c:val>
        </c:ser>
        <c:ser>
          <c:idx val="6"/>
          <c:order val="6"/>
          <c:tx>
            <c:strRef>
              <c:f>'F1'!$N$20</c:f>
              <c:strCache>
                <c:ptCount val="1"/>
                <c:pt idx="0">
                  <c:v>99 – nem tudja</c:v>
                </c:pt>
              </c:strCache>
            </c:strRef>
          </c:tx>
          <c:invertIfNegative val="0"/>
          <c:cat>
            <c:strRef>
              <c:f>'F1'!$O$13:$S$13</c:f>
              <c:strCache>
                <c:ptCount val="5"/>
                <c:pt idx="0">
                  <c:v>lakosság</c:v>
                </c:pt>
                <c:pt idx="1">
                  <c:v>fiatal (18-35)</c:v>
                </c:pt>
                <c:pt idx="2">
                  <c:v>felnőtt (36-50)</c:v>
                </c:pt>
                <c:pt idx="3">
                  <c:v>középkorú (51-65)</c:v>
                </c:pt>
                <c:pt idx="4">
                  <c:v>idős (65-)</c:v>
                </c:pt>
              </c:strCache>
            </c:strRef>
          </c:cat>
          <c:val>
            <c:numRef>
              <c:f>'F1'!$O$20:$S$20</c:f>
              <c:numCache>
                <c:formatCode>General</c:formatCode>
                <c:ptCount val="5"/>
                <c:pt idx="0">
                  <c:v>0.1</c:v>
                </c:pt>
                <c:pt idx="1">
                  <c:v>0.0</c:v>
                </c:pt>
                <c:pt idx="2">
                  <c:v>0.0</c:v>
                </c:pt>
                <c:pt idx="3">
                  <c:v>0.2</c:v>
                </c:pt>
                <c:pt idx="4">
                  <c:v>0.0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980722264"/>
        <c:axId val="-1986312168"/>
        <c:axId val="0"/>
      </c:bar3DChart>
      <c:catAx>
        <c:axId val="-1980722264"/>
        <c:scaling>
          <c:orientation val="minMax"/>
        </c:scaling>
        <c:delete val="0"/>
        <c:axPos val="b"/>
        <c:majorTickMark val="out"/>
        <c:minorTickMark val="none"/>
        <c:tickLblPos val="nextTo"/>
        <c:crossAx val="-1986312168"/>
        <c:crosses val="autoZero"/>
        <c:auto val="1"/>
        <c:lblAlgn val="ctr"/>
        <c:lblOffset val="100"/>
        <c:noMultiLvlLbl val="0"/>
      </c:catAx>
      <c:valAx>
        <c:axId val="-19863121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19807222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'F4'!$B$15</c:f>
              <c:strCache>
                <c:ptCount val="1"/>
                <c:pt idx="0">
                  <c:v>1 – Hiszem, hogy Isten valóban létezik, nincsen semmi kétségem e felől.</c:v>
                </c:pt>
              </c:strCache>
            </c:strRef>
          </c:tx>
          <c:invertIfNegative val="0"/>
          <c:cat>
            <c:strRef>
              <c:f>'F4'!$C$14:$F$14</c:f>
              <c:strCache>
                <c:ptCount val="4"/>
                <c:pt idx="0">
                  <c:v>lakosság</c:v>
                </c:pt>
                <c:pt idx="1">
                  <c:v>főváros</c:v>
                </c:pt>
                <c:pt idx="2">
                  <c:v>egyéb város</c:v>
                </c:pt>
                <c:pt idx="3">
                  <c:v>község</c:v>
                </c:pt>
              </c:strCache>
            </c:strRef>
          </c:cat>
          <c:val>
            <c:numRef>
              <c:f>'F4'!$C$15:$F$15</c:f>
              <c:numCache>
                <c:formatCode>General</c:formatCode>
                <c:ptCount val="4"/>
                <c:pt idx="0">
                  <c:v>34.5</c:v>
                </c:pt>
                <c:pt idx="1">
                  <c:v>29.4</c:v>
                </c:pt>
                <c:pt idx="2" formatCode="0.0%">
                  <c:v>0.332920792079208</c:v>
                </c:pt>
                <c:pt idx="3">
                  <c:v>39.8</c:v>
                </c:pt>
              </c:numCache>
            </c:numRef>
          </c:val>
        </c:ser>
        <c:ser>
          <c:idx val="1"/>
          <c:order val="1"/>
          <c:tx>
            <c:strRef>
              <c:f>'F4'!$B$16</c:f>
              <c:strCache>
                <c:ptCount val="1"/>
                <c:pt idx="0">
                  <c:v>2 – Bár vannak bizonyos kétségeim, úgy érzem, hiszek Istenben.</c:v>
                </c:pt>
              </c:strCache>
            </c:strRef>
          </c:tx>
          <c:invertIfNegative val="0"/>
          <c:cat>
            <c:strRef>
              <c:f>'F4'!$C$14:$F$14</c:f>
              <c:strCache>
                <c:ptCount val="4"/>
                <c:pt idx="0">
                  <c:v>lakosság</c:v>
                </c:pt>
                <c:pt idx="1">
                  <c:v>főváros</c:v>
                </c:pt>
                <c:pt idx="2">
                  <c:v>egyéb város</c:v>
                </c:pt>
                <c:pt idx="3">
                  <c:v>község</c:v>
                </c:pt>
              </c:strCache>
            </c:strRef>
          </c:cat>
          <c:val>
            <c:numRef>
              <c:f>'F4'!$C$16:$F$16</c:f>
              <c:numCache>
                <c:formatCode>General</c:formatCode>
                <c:ptCount val="4"/>
                <c:pt idx="0">
                  <c:v>14.7</c:v>
                </c:pt>
                <c:pt idx="1">
                  <c:v>9.2</c:v>
                </c:pt>
                <c:pt idx="2" formatCode="0.0%">
                  <c:v>0.167079207920792</c:v>
                </c:pt>
                <c:pt idx="3">
                  <c:v>14.3</c:v>
                </c:pt>
              </c:numCache>
            </c:numRef>
          </c:val>
        </c:ser>
        <c:ser>
          <c:idx val="2"/>
          <c:order val="2"/>
          <c:tx>
            <c:strRef>
              <c:f>'F4'!$B$17</c:f>
              <c:strCache>
                <c:ptCount val="1"/>
                <c:pt idx="0">
                  <c:v>3 – Időnként hiszek Istenben, időnként nem.</c:v>
                </c:pt>
              </c:strCache>
            </c:strRef>
          </c:tx>
          <c:invertIfNegative val="0"/>
          <c:cat>
            <c:strRef>
              <c:f>'F4'!$C$14:$F$14</c:f>
              <c:strCache>
                <c:ptCount val="4"/>
                <c:pt idx="0">
                  <c:v>lakosság</c:v>
                </c:pt>
                <c:pt idx="1">
                  <c:v>főváros</c:v>
                </c:pt>
                <c:pt idx="2">
                  <c:v>egyéb város</c:v>
                </c:pt>
                <c:pt idx="3">
                  <c:v>község</c:v>
                </c:pt>
              </c:strCache>
            </c:strRef>
          </c:cat>
          <c:val>
            <c:numRef>
              <c:f>'F4'!$C$17:$F$17</c:f>
              <c:numCache>
                <c:formatCode>General</c:formatCode>
                <c:ptCount val="4"/>
                <c:pt idx="0">
                  <c:v>11.6</c:v>
                </c:pt>
                <c:pt idx="1">
                  <c:v>6.6</c:v>
                </c:pt>
                <c:pt idx="2" formatCode="0.0%">
                  <c:v>0.13490099009901</c:v>
                </c:pt>
                <c:pt idx="3">
                  <c:v>11.1</c:v>
                </c:pt>
              </c:numCache>
            </c:numRef>
          </c:val>
        </c:ser>
        <c:ser>
          <c:idx val="3"/>
          <c:order val="3"/>
          <c:tx>
            <c:strRef>
              <c:f>'F4'!$B$18</c:f>
              <c:strCache>
                <c:ptCount val="1"/>
                <c:pt idx="0">
                  <c:v>4 – Nem vagyok istenhívő, de hiszek egy magasabb hatalomban.</c:v>
                </c:pt>
              </c:strCache>
            </c:strRef>
          </c:tx>
          <c:invertIfNegative val="0"/>
          <c:cat>
            <c:strRef>
              <c:f>'F4'!$C$14:$F$14</c:f>
              <c:strCache>
                <c:ptCount val="4"/>
                <c:pt idx="0">
                  <c:v>lakosság</c:v>
                </c:pt>
                <c:pt idx="1">
                  <c:v>főváros</c:v>
                </c:pt>
                <c:pt idx="2">
                  <c:v>egyéb város</c:v>
                </c:pt>
                <c:pt idx="3">
                  <c:v>község</c:v>
                </c:pt>
              </c:strCache>
            </c:strRef>
          </c:cat>
          <c:val>
            <c:numRef>
              <c:f>'F4'!$C$18:$F$18</c:f>
              <c:numCache>
                <c:formatCode>General</c:formatCode>
                <c:ptCount val="4"/>
                <c:pt idx="0">
                  <c:v>12.2</c:v>
                </c:pt>
                <c:pt idx="1">
                  <c:v>14.0</c:v>
                </c:pt>
                <c:pt idx="2" formatCode="0.0%">
                  <c:v>0.122524752475248</c:v>
                </c:pt>
                <c:pt idx="3">
                  <c:v>11.1</c:v>
                </c:pt>
              </c:numCache>
            </c:numRef>
          </c:val>
        </c:ser>
        <c:ser>
          <c:idx val="4"/>
          <c:order val="4"/>
          <c:tx>
            <c:strRef>
              <c:f>'F4'!$B$19</c:f>
              <c:strCache>
                <c:ptCount val="1"/>
                <c:pt idx="0">
                  <c:v>5 – Nem tudom, hogy van-e Isten, és hogy ezt bárhogy igazolni lehetne.</c:v>
                </c:pt>
              </c:strCache>
            </c:strRef>
          </c:tx>
          <c:invertIfNegative val="0"/>
          <c:cat>
            <c:strRef>
              <c:f>'F4'!$C$14:$F$14</c:f>
              <c:strCache>
                <c:ptCount val="4"/>
                <c:pt idx="0">
                  <c:v>lakosság</c:v>
                </c:pt>
                <c:pt idx="1">
                  <c:v>főváros</c:v>
                </c:pt>
                <c:pt idx="2">
                  <c:v>egyéb város</c:v>
                </c:pt>
                <c:pt idx="3">
                  <c:v>község</c:v>
                </c:pt>
              </c:strCache>
            </c:strRef>
          </c:cat>
          <c:val>
            <c:numRef>
              <c:f>'F4'!$C$19:$F$19</c:f>
              <c:numCache>
                <c:formatCode>General</c:formatCode>
                <c:ptCount val="4"/>
                <c:pt idx="0">
                  <c:v>8.7</c:v>
                </c:pt>
                <c:pt idx="1">
                  <c:v>7.7</c:v>
                </c:pt>
                <c:pt idx="2" formatCode="0.0%">
                  <c:v>0.099009900990099</c:v>
                </c:pt>
                <c:pt idx="3">
                  <c:v>7.2</c:v>
                </c:pt>
              </c:numCache>
            </c:numRef>
          </c:val>
        </c:ser>
        <c:ser>
          <c:idx val="5"/>
          <c:order val="5"/>
          <c:tx>
            <c:strRef>
              <c:f>'F4'!$B$20</c:f>
              <c:strCache>
                <c:ptCount val="1"/>
                <c:pt idx="0">
                  <c:v>6 – Nem hiszek Istenben.</c:v>
                </c:pt>
              </c:strCache>
            </c:strRef>
          </c:tx>
          <c:invertIfNegative val="0"/>
          <c:cat>
            <c:strRef>
              <c:f>'F4'!$C$14:$F$14</c:f>
              <c:strCache>
                <c:ptCount val="4"/>
                <c:pt idx="0">
                  <c:v>lakosság</c:v>
                </c:pt>
                <c:pt idx="1">
                  <c:v>főváros</c:v>
                </c:pt>
                <c:pt idx="2">
                  <c:v>egyéb város</c:v>
                </c:pt>
                <c:pt idx="3">
                  <c:v>község</c:v>
                </c:pt>
              </c:strCache>
            </c:strRef>
          </c:cat>
          <c:val>
            <c:numRef>
              <c:f>'F4'!$C$20:$F$20</c:f>
              <c:numCache>
                <c:formatCode>General</c:formatCode>
                <c:ptCount val="4"/>
                <c:pt idx="0">
                  <c:v>16.0</c:v>
                </c:pt>
                <c:pt idx="1">
                  <c:v>30.1</c:v>
                </c:pt>
                <c:pt idx="2" formatCode="0.0%">
                  <c:v>0.118811881188119</c:v>
                </c:pt>
                <c:pt idx="3">
                  <c:v>14.7</c:v>
                </c:pt>
              </c:numCache>
            </c:numRef>
          </c:val>
        </c:ser>
        <c:ser>
          <c:idx val="6"/>
          <c:order val="6"/>
          <c:tx>
            <c:strRef>
              <c:f>'F4'!$B$21</c:f>
              <c:strCache>
                <c:ptCount val="1"/>
                <c:pt idx="0">
                  <c:v>X – nem válaszol</c:v>
                </c:pt>
              </c:strCache>
            </c:strRef>
          </c:tx>
          <c:invertIfNegative val="0"/>
          <c:cat>
            <c:strRef>
              <c:f>'F4'!$C$14:$F$14</c:f>
              <c:strCache>
                <c:ptCount val="4"/>
                <c:pt idx="0">
                  <c:v>lakosság</c:v>
                </c:pt>
                <c:pt idx="1">
                  <c:v>főváros</c:v>
                </c:pt>
                <c:pt idx="2">
                  <c:v>egyéb város</c:v>
                </c:pt>
                <c:pt idx="3">
                  <c:v>község</c:v>
                </c:pt>
              </c:strCache>
            </c:strRef>
          </c:cat>
          <c:val>
            <c:numRef>
              <c:f>'F4'!$C$21:$F$21</c:f>
              <c:numCache>
                <c:formatCode>General</c:formatCode>
                <c:ptCount val="4"/>
                <c:pt idx="0">
                  <c:v>1.3</c:v>
                </c:pt>
                <c:pt idx="1">
                  <c:v>1.1</c:v>
                </c:pt>
                <c:pt idx="2" formatCode="0.0%">
                  <c:v>0.0185643564356436</c:v>
                </c:pt>
                <c:pt idx="3">
                  <c:v>0.5</c:v>
                </c:pt>
              </c:numCache>
            </c:numRef>
          </c:val>
        </c:ser>
        <c:ser>
          <c:idx val="7"/>
          <c:order val="7"/>
          <c:tx>
            <c:strRef>
              <c:f>'F4'!$B$22</c:f>
              <c:strCache>
                <c:ptCount val="1"/>
                <c:pt idx="0">
                  <c:v>99 – nem tudja</c:v>
                </c:pt>
              </c:strCache>
            </c:strRef>
          </c:tx>
          <c:invertIfNegative val="0"/>
          <c:cat>
            <c:strRef>
              <c:f>'F4'!$C$14:$F$14</c:f>
              <c:strCache>
                <c:ptCount val="4"/>
                <c:pt idx="0">
                  <c:v>lakosság</c:v>
                </c:pt>
                <c:pt idx="1">
                  <c:v>főváros</c:v>
                </c:pt>
                <c:pt idx="2">
                  <c:v>egyéb város</c:v>
                </c:pt>
                <c:pt idx="3">
                  <c:v>község</c:v>
                </c:pt>
              </c:strCache>
            </c:strRef>
          </c:cat>
          <c:val>
            <c:numRef>
              <c:f>'F4'!$C$22:$F$22</c:f>
              <c:numCache>
                <c:formatCode>General</c:formatCode>
                <c:ptCount val="4"/>
                <c:pt idx="0">
                  <c:v>1.1</c:v>
                </c:pt>
                <c:pt idx="1">
                  <c:v>1.8</c:v>
                </c:pt>
                <c:pt idx="2" formatCode="0.0%">
                  <c:v>0.00618811881188119</c:v>
                </c:pt>
                <c:pt idx="3">
                  <c:v>1.4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2123655800"/>
        <c:axId val="-2123637416"/>
        <c:axId val="0"/>
      </c:bar3DChart>
      <c:catAx>
        <c:axId val="-212365580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23637416"/>
        <c:crosses val="autoZero"/>
        <c:auto val="1"/>
        <c:lblAlgn val="ctr"/>
        <c:lblOffset val="100"/>
        <c:noMultiLvlLbl val="0"/>
      </c:catAx>
      <c:valAx>
        <c:axId val="-21236374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23655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9703138252757"/>
          <c:y val="0.0"/>
          <c:w val="0.338987842804637"/>
          <c:h val="1.0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szamitasok!$AR$15</c:f>
              <c:strCache>
                <c:ptCount val="1"/>
              </c:strCache>
            </c:strRef>
          </c:tx>
          <c:invertIfNegative val="0"/>
          <c:cat>
            <c:strRef>
              <c:f>szamitasok!$AS$14:$AY$14</c:f>
              <c:strCache>
                <c:ptCount val="7"/>
                <c:pt idx="0">
                  <c:v>Katolikus</c:v>
                </c:pt>
                <c:pt idx="1">
                  <c:v>Református</c:v>
                </c:pt>
                <c:pt idx="2">
                  <c:v>Evangélikus</c:v>
                </c:pt>
                <c:pt idx="3">
                  <c:v>Vallási közösséghez, felekezethez tartozik együtt</c:v>
                </c:pt>
                <c:pt idx="4">
                  <c:v>Vallási közösséghez, felekezethez nem tartozik</c:v>
                </c:pt>
                <c:pt idx="5">
                  <c:v>Ateista</c:v>
                </c:pt>
                <c:pt idx="6">
                  <c:v>Teljes lakosság</c:v>
                </c:pt>
              </c:strCache>
            </c:strRef>
          </c:cat>
          <c:val>
            <c:numRef>
              <c:f>szamitasok!$AS$15:$AY$15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tx>
            <c:strRef>
              <c:f>szamitasok!$AR$16</c:f>
              <c:strCache>
                <c:ptCount val="1"/>
                <c:pt idx="0">
                  <c:v>–14</c:v>
                </c:pt>
              </c:strCache>
            </c:strRef>
          </c:tx>
          <c:invertIfNegative val="0"/>
          <c:cat>
            <c:strRef>
              <c:f>szamitasok!$AS$14:$AY$14</c:f>
              <c:strCache>
                <c:ptCount val="7"/>
                <c:pt idx="0">
                  <c:v>Katolikus</c:v>
                </c:pt>
                <c:pt idx="1">
                  <c:v>Református</c:v>
                </c:pt>
                <c:pt idx="2">
                  <c:v>Evangélikus</c:v>
                </c:pt>
                <c:pt idx="3">
                  <c:v>Vallási közösséghez, felekezethez tartozik együtt</c:v>
                </c:pt>
                <c:pt idx="4">
                  <c:v>Vallási közösséghez, felekezethez nem tartozik</c:v>
                </c:pt>
                <c:pt idx="5">
                  <c:v>Ateista</c:v>
                </c:pt>
                <c:pt idx="6">
                  <c:v>Teljes lakosság</c:v>
                </c:pt>
              </c:strCache>
            </c:strRef>
          </c:cat>
          <c:val>
            <c:numRef>
              <c:f>szamitasok!$AS$16:$AY$16</c:f>
              <c:numCache>
                <c:formatCode>0%</c:formatCode>
                <c:ptCount val="7"/>
                <c:pt idx="0">
                  <c:v>0.121034969824744</c:v>
                </c:pt>
                <c:pt idx="1">
                  <c:v>0.126956535309101</c:v>
                </c:pt>
                <c:pt idx="2">
                  <c:v>0.116981834252088</c:v>
                </c:pt>
                <c:pt idx="3">
                  <c:v>0.123120602835613</c:v>
                </c:pt>
                <c:pt idx="4">
                  <c:v>0.206817506448072</c:v>
                </c:pt>
                <c:pt idx="5">
                  <c:v>0.0591236616774999</c:v>
                </c:pt>
                <c:pt idx="6">
                  <c:v>0.145674500997622</c:v>
                </c:pt>
              </c:numCache>
            </c:numRef>
          </c:val>
        </c:ser>
        <c:ser>
          <c:idx val="2"/>
          <c:order val="2"/>
          <c:tx>
            <c:strRef>
              <c:f>szamitasok!$AR$17</c:f>
              <c:strCache>
                <c:ptCount val="1"/>
                <c:pt idx="0">
                  <c:v>15–29</c:v>
                </c:pt>
              </c:strCache>
            </c:strRef>
          </c:tx>
          <c:invertIfNegative val="0"/>
          <c:cat>
            <c:strRef>
              <c:f>szamitasok!$AS$14:$AY$14</c:f>
              <c:strCache>
                <c:ptCount val="7"/>
                <c:pt idx="0">
                  <c:v>Katolikus</c:v>
                </c:pt>
                <c:pt idx="1">
                  <c:v>Református</c:v>
                </c:pt>
                <c:pt idx="2">
                  <c:v>Evangélikus</c:v>
                </c:pt>
                <c:pt idx="3">
                  <c:v>Vallási közösséghez, felekezethez tartozik együtt</c:v>
                </c:pt>
                <c:pt idx="4">
                  <c:v>Vallási közösséghez, felekezethez nem tartozik</c:v>
                </c:pt>
                <c:pt idx="5">
                  <c:v>Ateista</c:v>
                </c:pt>
                <c:pt idx="6">
                  <c:v>Teljes lakosság</c:v>
                </c:pt>
              </c:strCache>
            </c:strRef>
          </c:cat>
          <c:val>
            <c:numRef>
              <c:f>szamitasok!$AS$17:$AY$17</c:f>
              <c:numCache>
                <c:formatCode>0%</c:formatCode>
                <c:ptCount val="7"/>
                <c:pt idx="0">
                  <c:v>0.158511586487291</c:v>
                </c:pt>
                <c:pt idx="1">
                  <c:v>0.157221602820081</c:v>
                </c:pt>
                <c:pt idx="2">
                  <c:v>0.143251226943921</c:v>
                </c:pt>
                <c:pt idx="3">
                  <c:v>0.159135885058597</c:v>
                </c:pt>
                <c:pt idx="4">
                  <c:v>0.223706964882343</c:v>
                </c:pt>
                <c:pt idx="5">
                  <c:v>0.225570949750994</c:v>
                </c:pt>
                <c:pt idx="6">
                  <c:v>0.183451221961619</c:v>
                </c:pt>
              </c:numCache>
            </c:numRef>
          </c:val>
        </c:ser>
        <c:ser>
          <c:idx val="3"/>
          <c:order val="3"/>
          <c:tx>
            <c:strRef>
              <c:f>szamitasok!$AR$18</c:f>
              <c:strCache>
                <c:ptCount val="1"/>
                <c:pt idx="0">
                  <c:v>30–39</c:v>
                </c:pt>
              </c:strCache>
            </c:strRef>
          </c:tx>
          <c:invertIfNegative val="0"/>
          <c:cat>
            <c:strRef>
              <c:f>szamitasok!$AS$14:$AY$14</c:f>
              <c:strCache>
                <c:ptCount val="7"/>
                <c:pt idx="0">
                  <c:v>Katolikus</c:v>
                </c:pt>
                <c:pt idx="1">
                  <c:v>Református</c:v>
                </c:pt>
                <c:pt idx="2">
                  <c:v>Evangélikus</c:v>
                </c:pt>
                <c:pt idx="3">
                  <c:v>Vallási közösséghez, felekezethez tartozik együtt</c:v>
                </c:pt>
                <c:pt idx="4">
                  <c:v>Vallási közösséghez, felekezethez nem tartozik</c:v>
                </c:pt>
                <c:pt idx="5">
                  <c:v>Ateista</c:v>
                </c:pt>
                <c:pt idx="6">
                  <c:v>Teljes lakosság</c:v>
                </c:pt>
              </c:strCache>
            </c:strRef>
          </c:cat>
          <c:val>
            <c:numRef>
              <c:f>szamitasok!$AS$18:$AY$18</c:f>
              <c:numCache>
                <c:formatCode>0%</c:formatCode>
                <c:ptCount val="7"/>
                <c:pt idx="0">
                  <c:v>0.136137448439144</c:v>
                </c:pt>
                <c:pt idx="1">
                  <c:v>0.133007121294352</c:v>
                </c:pt>
                <c:pt idx="2">
                  <c:v>0.130295629521085</c:v>
                </c:pt>
                <c:pt idx="3">
                  <c:v>0.136889625075982</c:v>
                </c:pt>
                <c:pt idx="4">
                  <c:v>0.196289020706765</c:v>
                </c:pt>
                <c:pt idx="5">
                  <c:v>0.19336979088923</c:v>
                </c:pt>
                <c:pt idx="6">
                  <c:v>0.159083535829677</c:v>
                </c:pt>
              </c:numCache>
            </c:numRef>
          </c:val>
        </c:ser>
        <c:ser>
          <c:idx val="4"/>
          <c:order val="4"/>
          <c:tx>
            <c:strRef>
              <c:f>szamitasok!$AR$19</c:f>
              <c:strCache>
                <c:ptCount val="1"/>
                <c:pt idx="0">
                  <c:v>40–49</c:v>
                </c:pt>
              </c:strCache>
            </c:strRef>
          </c:tx>
          <c:invertIfNegative val="0"/>
          <c:cat>
            <c:strRef>
              <c:f>szamitasok!$AS$14:$AY$14</c:f>
              <c:strCache>
                <c:ptCount val="7"/>
                <c:pt idx="0">
                  <c:v>Katolikus</c:v>
                </c:pt>
                <c:pt idx="1">
                  <c:v>Református</c:v>
                </c:pt>
                <c:pt idx="2">
                  <c:v>Evangélikus</c:v>
                </c:pt>
                <c:pt idx="3">
                  <c:v>Vallási közösséghez, felekezethez tartozik együtt</c:v>
                </c:pt>
                <c:pt idx="4">
                  <c:v>Vallási közösséghez, felekezethez nem tartozik</c:v>
                </c:pt>
                <c:pt idx="5">
                  <c:v>Ateista</c:v>
                </c:pt>
                <c:pt idx="6">
                  <c:v>Teljes lakosság</c:v>
                </c:pt>
              </c:strCache>
            </c:strRef>
          </c:cat>
          <c:val>
            <c:numRef>
              <c:f>szamitasok!$AS$19:$AY$19</c:f>
              <c:numCache>
                <c:formatCode>0%</c:formatCode>
                <c:ptCount val="7"/>
                <c:pt idx="0">
                  <c:v>0.126528423781619</c:v>
                </c:pt>
                <c:pt idx="1">
                  <c:v>0.124229913597736</c:v>
                </c:pt>
                <c:pt idx="2">
                  <c:v>0.1144418858884</c:v>
                </c:pt>
                <c:pt idx="3">
                  <c:v>0.126604278124088</c:v>
                </c:pt>
                <c:pt idx="4">
                  <c:v>0.135687088123552</c:v>
                </c:pt>
                <c:pt idx="5">
                  <c:v>0.15620886651378</c:v>
                </c:pt>
                <c:pt idx="6">
                  <c:v>0.132445388376381</c:v>
                </c:pt>
              </c:numCache>
            </c:numRef>
          </c:val>
        </c:ser>
        <c:ser>
          <c:idx val="5"/>
          <c:order val="5"/>
          <c:tx>
            <c:strRef>
              <c:f>szamitasok!$AR$20</c:f>
              <c:strCache>
                <c:ptCount val="1"/>
                <c:pt idx="0">
                  <c:v>50–59</c:v>
                </c:pt>
              </c:strCache>
            </c:strRef>
          </c:tx>
          <c:invertIfNegative val="0"/>
          <c:cat>
            <c:strRef>
              <c:f>szamitasok!$AS$14:$AY$14</c:f>
              <c:strCache>
                <c:ptCount val="7"/>
                <c:pt idx="0">
                  <c:v>Katolikus</c:v>
                </c:pt>
                <c:pt idx="1">
                  <c:v>Református</c:v>
                </c:pt>
                <c:pt idx="2">
                  <c:v>Evangélikus</c:v>
                </c:pt>
                <c:pt idx="3">
                  <c:v>Vallási közösséghez, felekezethez tartozik együtt</c:v>
                </c:pt>
                <c:pt idx="4">
                  <c:v>Vallási közösséghez, felekezethez nem tartozik</c:v>
                </c:pt>
                <c:pt idx="5">
                  <c:v>Ateista</c:v>
                </c:pt>
                <c:pt idx="6">
                  <c:v>Teljes lakosság</c:v>
                </c:pt>
              </c:strCache>
            </c:strRef>
          </c:cat>
          <c:val>
            <c:numRef>
              <c:f>szamitasok!$AS$20:$AY$20</c:f>
              <c:numCache>
                <c:formatCode>0%</c:formatCode>
                <c:ptCount val="7"/>
                <c:pt idx="0">
                  <c:v>0.155528540262472</c:v>
                </c:pt>
                <c:pt idx="1">
                  <c:v>0.148474739085277</c:v>
                </c:pt>
                <c:pt idx="2">
                  <c:v>0.145977252110809</c:v>
                </c:pt>
                <c:pt idx="3">
                  <c:v>0.152450556810011</c:v>
                </c:pt>
                <c:pt idx="4">
                  <c:v>0.122629402967891</c:v>
                </c:pt>
                <c:pt idx="5">
                  <c:v>0.179542154614414</c:v>
                </c:pt>
                <c:pt idx="6">
                  <c:v>0.144771166721073</c:v>
                </c:pt>
              </c:numCache>
            </c:numRef>
          </c:val>
        </c:ser>
        <c:ser>
          <c:idx val="6"/>
          <c:order val="6"/>
          <c:tx>
            <c:strRef>
              <c:f>szamitasok!$AR$21</c:f>
              <c:strCache>
                <c:ptCount val="1"/>
                <c:pt idx="0">
                  <c:v>60–</c:v>
                </c:pt>
              </c:strCache>
            </c:strRef>
          </c:tx>
          <c:invertIfNegative val="0"/>
          <c:cat>
            <c:strRef>
              <c:f>szamitasok!$AS$14:$AY$14</c:f>
              <c:strCache>
                <c:ptCount val="7"/>
                <c:pt idx="0">
                  <c:v>Katolikus</c:v>
                </c:pt>
                <c:pt idx="1">
                  <c:v>Református</c:v>
                </c:pt>
                <c:pt idx="2">
                  <c:v>Evangélikus</c:v>
                </c:pt>
                <c:pt idx="3">
                  <c:v>Vallási közösséghez, felekezethez tartozik együtt</c:v>
                </c:pt>
                <c:pt idx="4">
                  <c:v>Vallási közösséghez, felekezethez nem tartozik</c:v>
                </c:pt>
                <c:pt idx="5">
                  <c:v>Ateista</c:v>
                </c:pt>
                <c:pt idx="6">
                  <c:v>Teljes lakosság</c:v>
                </c:pt>
              </c:strCache>
            </c:strRef>
          </c:cat>
          <c:val>
            <c:numRef>
              <c:f>szamitasok!$AS$21:$AY$21</c:f>
              <c:numCache>
                <c:formatCode>0%</c:formatCode>
                <c:ptCount val="7"/>
                <c:pt idx="0">
                  <c:v>0.30225903120473</c:v>
                </c:pt>
                <c:pt idx="1">
                  <c:v>0.310110087893453</c:v>
                </c:pt>
                <c:pt idx="2">
                  <c:v>0.349052171283697</c:v>
                </c:pt>
                <c:pt idx="3">
                  <c:v>0.301799052095709</c:v>
                </c:pt>
                <c:pt idx="4">
                  <c:v>0.114870016871375</c:v>
                </c:pt>
                <c:pt idx="5">
                  <c:v>0.186184576554082</c:v>
                </c:pt>
                <c:pt idx="6">
                  <c:v>0.234574186113628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2140864648"/>
        <c:axId val="-1986647928"/>
      </c:barChart>
      <c:catAx>
        <c:axId val="-2140864648"/>
        <c:scaling>
          <c:orientation val="minMax"/>
        </c:scaling>
        <c:delete val="0"/>
        <c:axPos val="b"/>
        <c:majorTickMark val="out"/>
        <c:minorTickMark val="none"/>
        <c:tickLblPos val="nextTo"/>
        <c:crossAx val="-1986647928"/>
        <c:crosses val="autoZero"/>
        <c:auto val="1"/>
        <c:lblAlgn val="ctr"/>
        <c:lblOffset val="100"/>
        <c:noMultiLvlLbl val="0"/>
      </c:catAx>
      <c:valAx>
        <c:axId val="-19866479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40864648"/>
        <c:crosses val="autoZero"/>
        <c:crossBetween val="between"/>
      </c:valAx>
    </c:plotArea>
    <c:legend>
      <c:legendPos val="r"/>
      <c:legendEntry>
        <c:idx val="6"/>
        <c:delete val="1"/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szamitasok!$AW$31</c:f>
              <c:strCache>
                <c:ptCount val="1"/>
                <c:pt idx="0">
                  <c:v>0-14</c:v>
                </c:pt>
              </c:strCache>
            </c:strRef>
          </c:tx>
          <c:invertIfNegative val="0"/>
          <c:cat>
            <c:numRef>
              <c:f>szamitasok!$AX$30:$AY$30</c:f>
              <c:numCache>
                <c:formatCode>General</c:formatCode>
                <c:ptCount val="2"/>
                <c:pt idx="0">
                  <c:v>2001.0</c:v>
                </c:pt>
                <c:pt idx="1">
                  <c:v>2011.0</c:v>
                </c:pt>
              </c:numCache>
            </c:numRef>
          </c:cat>
          <c:val>
            <c:numRef>
              <c:f>szamitasok!$AX$31:$AY$31</c:f>
              <c:numCache>
                <c:formatCode>#,#00%</c:formatCode>
                <c:ptCount val="2"/>
                <c:pt idx="0">
                  <c:v>0.132936987662499</c:v>
                </c:pt>
                <c:pt idx="1">
                  <c:v>0.116981834252088</c:v>
                </c:pt>
              </c:numCache>
            </c:numRef>
          </c:val>
        </c:ser>
        <c:ser>
          <c:idx val="1"/>
          <c:order val="1"/>
          <c:tx>
            <c:strRef>
              <c:f>szamitasok!$AW$32</c:f>
              <c:strCache>
                <c:ptCount val="1"/>
                <c:pt idx="0">
                  <c:v>15-39</c:v>
                </c:pt>
              </c:strCache>
            </c:strRef>
          </c:tx>
          <c:invertIfNegative val="0"/>
          <c:cat>
            <c:numRef>
              <c:f>szamitasok!$AX$30:$AY$30</c:f>
              <c:numCache>
                <c:formatCode>General</c:formatCode>
                <c:ptCount val="2"/>
                <c:pt idx="0">
                  <c:v>2001.0</c:v>
                </c:pt>
                <c:pt idx="1">
                  <c:v>2011.0</c:v>
                </c:pt>
              </c:numCache>
            </c:numRef>
          </c:cat>
          <c:val>
            <c:numRef>
              <c:f>szamitasok!$AX$32:$AY$32</c:f>
              <c:numCache>
                <c:formatCode>#,#00%</c:formatCode>
                <c:ptCount val="2"/>
                <c:pt idx="0">
                  <c:v>0.285584168253705</c:v>
                </c:pt>
                <c:pt idx="1">
                  <c:v>0.273546856465006</c:v>
                </c:pt>
              </c:numCache>
            </c:numRef>
          </c:val>
        </c:ser>
        <c:ser>
          <c:idx val="2"/>
          <c:order val="2"/>
          <c:tx>
            <c:strRef>
              <c:f>szamitasok!$AW$33</c:f>
              <c:strCache>
                <c:ptCount val="1"/>
                <c:pt idx="0">
                  <c:v>40-59</c:v>
                </c:pt>
              </c:strCache>
            </c:strRef>
          </c:tx>
          <c:invertIfNegative val="0"/>
          <c:cat>
            <c:numRef>
              <c:f>szamitasok!$AX$30:$AY$30</c:f>
              <c:numCache>
                <c:formatCode>General</c:formatCode>
                <c:ptCount val="2"/>
                <c:pt idx="0">
                  <c:v>2001.0</c:v>
                </c:pt>
                <c:pt idx="1">
                  <c:v>2011.0</c:v>
                </c:pt>
              </c:numCache>
            </c:numRef>
          </c:cat>
          <c:val>
            <c:numRef>
              <c:f>szamitasok!$AX$33:$AY$33</c:f>
              <c:numCache>
                <c:formatCode>#,#00%</c:formatCode>
                <c:ptCount val="2"/>
                <c:pt idx="0">
                  <c:v>0.288107973834562</c:v>
                </c:pt>
                <c:pt idx="1">
                  <c:v>0.260419137999209</c:v>
                </c:pt>
              </c:numCache>
            </c:numRef>
          </c:val>
        </c:ser>
        <c:ser>
          <c:idx val="3"/>
          <c:order val="3"/>
          <c:tx>
            <c:strRef>
              <c:f>szamitasok!$AW$34</c:f>
              <c:strCache>
                <c:ptCount val="1"/>
                <c:pt idx="0">
                  <c:v>60-</c:v>
                </c:pt>
              </c:strCache>
            </c:strRef>
          </c:tx>
          <c:invertIfNegative val="0"/>
          <c:cat>
            <c:numRef>
              <c:f>szamitasok!$AX$30:$AY$30</c:f>
              <c:numCache>
                <c:formatCode>General</c:formatCode>
                <c:ptCount val="2"/>
                <c:pt idx="0">
                  <c:v>2001.0</c:v>
                </c:pt>
                <c:pt idx="1">
                  <c:v>2011.0</c:v>
                </c:pt>
              </c:numCache>
            </c:numRef>
          </c:cat>
          <c:val>
            <c:numRef>
              <c:f>szamitasok!$AX$34:$AY$34</c:f>
              <c:numCache>
                <c:formatCode>#,#00%</c:formatCode>
                <c:ptCount val="2"/>
                <c:pt idx="0">
                  <c:v>0.293370870249234</c:v>
                </c:pt>
                <c:pt idx="1">
                  <c:v>0.349052171283697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986400056"/>
        <c:axId val="-2123748472"/>
      </c:barChart>
      <c:catAx>
        <c:axId val="-1986400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23748472"/>
        <c:crosses val="autoZero"/>
        <c:auto val="1"/>
        <c:lblAlgn val="ctr"/>
        <c:lblOffset val="100"/>
        <c:noMultiLvlLbl val="0"/>
      </c:catAx>
      <c:valAx>
        <c:axId val="-21237484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19864000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US" sz="3200"/>
              <a:t>Hitgyakorlat a fiatalok</a:t>
            </a:r>
            <a:r>
              <a:rPr lang="en-US" sz="3200" baseline="0"/>
              <a:t> körében</a:t>
            </a:r>
            <a:endParaRPr lang="en-US" sz="3200"/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ifusagkutatas_vallasossag!$B$2</c:f>
              <c:strCache>
                <c:ptCount val="1"/>
                <c:pt idx="0">
                  <c:v>Ifjúság 2000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ifusagkutatas_vallasossag!$A$3:$A$6</c:f>
              <c:strCache>
                <c:ptCount val="4"/>
                <c:pt idx="0">
                  <c:v>felekezethez tartozik</c:v>
                </c:pt>
                <c:pt idx="1">
                  <c:v>hetente jár templomba</c:v>
                </c:pt>
                <c:pt idx="2">
                  <c:v>havonta jár templomba</c:v>
                </c:pt>
                <c:pt idx="3">
                  <c:v>soha nem jár templomba</c:v>
                </c:pt>
              </c:strCache>
            </c:strRef>
          </c:cat>
          <c:val>
            <c:numRef>
              <c:f>ifusagkutatas_vallasossag!$B$3:$B$6</c:f>
              <c:numCache>
                <c:formatCode>General</c:formatCode>
                <c:ptCount val="4"/>
                <c:pt idx="0">
                  <c:v>46.0</c:v>
                </c:pt>
                <c:pt idx="1">
                  <c:v>8.0</c:v>
                </c:pt>
                <c:pt idx="2">
                  <c:v>16.0</c:v>
                </c:pt>
                <c:pt idx="3">
                  <c:v>38.0</c:v>
                </c:pt>
              </c:numCache>
            </c:numRef>
          </c:val>
        </c:ser>
        <c:ser>
          <c:idx val="1"/>
          <c:order val="1"/>
          <c:tx>
            <c:strRef>
              <c:f>ifusagkutatas_vallasossag!$C$2</c:f>
              <c:strCache>
                <c:ptCount val="1"/>
                <c:pt idx="0">
                  <c:v>Ifjúság 2008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ifusagkutatas_vallasossag!$A$3:$A$6</c:f>
              <c:strCache>
                <c:ptCount val="4"/>
                <c:pt idx="0">
                  <c:v>felekezethez tartozik</c:v>
                </c:pt>
                <c:pt idx="1">
                  <c:v>hetente jár templomba</c:v>
                </c:pt>
                <c:pt idx="2">
                  <c:v>havonta jár templomba</c:v>
                </c:pt>
                <c:pt idx="3">
                  <c:v>soha nem jár templomba</c:v>
                </c:pt>
              </c:strCache>
            </c:strRef>
          </c:cat>
          <c:val>
            <c:numRef>
              <c:f>ifusagkutatas_vallasossag!$C$3:$C$6</c:f>
              <c:numCache>
                <c:formatCode>General</c:formatCode>
                <c:ptCount val="4"/>
                <c:pt idx="0">
                  <c:v>47.0</c:v>
                </c:pt>
                <c:pt idx="1">
                  <c:v>4.0</c:v>
                </c:pt>
                <c:pt idx="2">
                  <c:v>11.0</c:v>
                </c:pt>
                <c:pt idx="3">
                  <c:v>42.0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022205512"/>
        <c:axId val="-2089311032"/>
        <c:axId val="0"/>
      </c:bar3DChart>
      <c:catAx>
        <c:axId val="-2022205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-2089311032"/>
        <c:crosses val="autoZero"/>
        <c:auto val="1"/>
        <c:lblAlgn val="ctr"/>
        <c:lblOffset val="100"/>
        <c:noMultiLvlLbl val="0"/>
      </c:catAx>
      <c:valAx>
        <c:axId val="-2089311032"/>
        <c:scaling>
          <c:orientation val="minMax"/>
          <c:max val="100.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-20222055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 sz="2800" b="1"/>
            </a:pPr>
            <a:r>
              <a:rPr lang="en-US" sz="2800" b="1" dirty="0"/>
              <a:t>14 </a:t>
            </a:r>
            <a:r>
              <a:rPr lang="en-US" sz="2800" b="1" dirty="0" err="1"/>
              <a:t>éves</a:t>
            </a:r>
            <a:r>
              <a:rPr lang="en-US" sz="2800" b="1" dirty="0"/>
              <a:t> </a:t>
            </a:r>
            <a:r>
              <a:rPr lang="en-US" sz="2800" b="1" dirty="0" err="1"/>
              <a:t>kor</a:t>
            </a:r>
            <a:r>
              <a:rPr lang="en-US" sz="2800" b="1" dirty="0"/>
              <a:t> </a:t>
            </a:r>
            <a:r>
              <a:rPr lang="en-US" sz="2800" b="1" dirty="0" err="1"/>
              <a:t>alattiak</a:t>
            </a:r>
            <a:endParaRPr lang="en-US" sz="2800" b="1" dirty="0"/>
          </a:p>
        </c:rich>
      </c:tx>
      <c:layout>
        <c:manualLayout>
          <c:xMode val="edge"/>
          <c:yMode val="edge"/>
          <c:x val="0.187583380155725"/>
          <c:y val="0.040773986585010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orszagos_adat_demografia!$AF$10:$AI$10</c:f>
              <c:strCache>
                <c:ptCount val="4"/>
                <c:pt idx="0">
                  <c:v>Vallási közösséghez, felekezethez tartozik együtt</c:v>
                </c:pt>
                <c:pt idx="1">
                  <c:v>Vallási közösséghez, felekezethez nem tartozik</c:v>
                </c:pt>
                <c:pt idx="2">
                  <c:v>Ateista</c:v>
                </c:pt>
                <c:pt idx="3">
                  <c:v>Nem kívánt válaszolni, nincs válasz</c:v>
                </c:pt>
              </c:strCache>
            </c:strRef>
          </c:cat>
          <c:val>
            <c:numRef>
              <c:f>orszagos_adat_demografia!$AF$11:$AI$11</c:f>
              <c:numCache>
                <c:formatCode>#,##0</c:formatCode>
                <c:ptCount val="4"/>
                <c:pt idx="0">
                  <c:v>668815.0</c:v>
                </c:pt>
                <c:pt idx="1">
                  <c:v>343115.0</c:v>
                </c:pt>
                <c:pt idx="2">
                  <c:v>8714.0</c:v>
                </c:pt>
                <c:pt idx="3">
                  <c:v>427015.0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 b="1"/>
            </a:pPr>
            <a:r>
              <a:rPr lang="en-US" sz="2400" b="1"/>
              <a:t>15-29 év közöttiek</a:t>
            </a:r>
          </a:p>
        </c:rich>
      </c:tx>
      <c:layout>
        <c:manualLayout>
          <c:xMode val="edge"/>
          <c:yMode val="edge"/>
          <c:x val="0.229890711363854"/>
          <c:y val="0.0462962962962963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orszagos_adat_demografia!$AF$14:$AI$14</c:f>
              <c:strCache>
                <c:ptCount val="4"/>
                <c:pt idx="0">
                  <c:v>Vallási közösséghez, felekezethez tartozik</c:v>
                </c:pt>
                <c:pt idx="1">
                  <c:v>Vallási közösséghez, felekezethez nem tartozik</c:v>
                </c:pt>
                <c:pt idx="2">
                  <c:v>Ateista</c:v>
                </c:pt>
                <c:pt idx="3">
                  <c:v>Nem kívánt válaszolni, nincs válasz</c:v>
                </c:pt>
              </c:strCache>
            </c:strRef>
          </c:cat>
          <c:val>
            <c:numRef>
              <c:f>orszagos_adat_demografia!$AF$15:$AI$15</c:f>
              <c:numCache>
                <c:formatCode>#,##0</c:formatCode>
                <c:ptCount val="4"/>
                <c:pt idx="0">
                  <c:v>864457.0</c:v>
                </c:pt>
                <c:pt idx="1">
                  <c:v>371135.0</c:v>
                </c:pt>
                <c:pt idx="2">
                  <c:v>33246.0</c:v>
                </c:pt>
                <c:pt idx="3">
                  <c:v>554232.0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8AA25-5E0B-DA49-AECD-810863070354}" type="datetimeFigureOut">
              <a:rPr lang="en-US" smtClean="0"/>
              <a:t>19/09/15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2B974-99F4-014F-A614-F3AE7C92CF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731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u-HU">
              <a:latin typeface="Calibri" charset="0"/>
              <a:ea typeface="MS PGothic" charset="0"/>
              <a:cs typeface="MS PGothic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8B716C-780A-9D4C-8690-CA81B4A33C38}" type="slidenum">
              <a:rPr lang="en-US" sz="1200">
                <a:latin typeface="Arial" charset="0"/>
                <a:ea typeface="MS PGothic" charset="0"/>
                <a:cs typeface="MS PGothic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sz="1200">
              <a:latin typeface="Arial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>
              <a:latin typeface="Calibri" charset="0"/>
              <a:ea typeface="MS PGothic" charset="0"/>
              <a:cs typeface="MS PGothic" charset="0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E6B94D-80F5-BE4D-83C3-1030C2574715}" type="slidenum">
              <a:rPr lang="en-US" sz="1200">
                <a:latin typeface="Arial" charset="0"/>
                <a:ea typeface="MS PGothic" charset="0"/>
                <a:cs typeface="MS PGothic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sz="1200">
              <a:latin typeface="Arial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>
              <a:latin typeface="Calibri" charset="0"/>
              <a:ea typeface="MS PGothic" charset="0"/>
              <a:cs typeface="MS PGothic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5073836-635A-7645-94C9-61DF92A808A0}" type="slidenum">
              <a:rPr lang="en-US" sz="1200">
                <a:latin typeface="Arial" charset="0"/>
                <a:ea typeface="MS PGothic" charset="0"/>
                <a:cs typeface="MS PGothic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sz="1200">
              <a:latin typeface="Arial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5BA8-0D35-7647-BCF8-EF0677540576}" type="datetimeFigureOut">
              <a:rPr lang="en-US" smtClean="0"/>
              <a:t>19/09/15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6B42F-F74E-CB41-8CC5-6197634428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057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5BA8-0D35-7647-BCF8-EF0677540576}" type="datetimeFigureOut">
              <a:rPr lang="en-US" smtClean="0"/>
              <a:t>19/09/15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6B42F-F74E-CB41-8CC5-6197634428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706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5BA8-0D35-7647-BCF8-EF0677540576}" type="datetimeFigureOut">
              <a:rPr lang="en-US" smtClean="0"/>
              <a:t>19/09/15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6B42F-F74E-CB41-8CC5-6197634428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158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5BA8-0D35-7647-BCF8-EF0677540576}" type="datetimeFigureOut">
              <a:rPr lang="en-US" smtClean="0"/>
              <a:t>19/09/15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6B42F-F74E-CB41-8CC5-6197634428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2368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5BA8-0D35-7647-BCF8-EF0677540576}" type="datetimeFigureOut">
              <a:rPr lang="en-US" smtClean="0"/>
              <a:t>19/09/15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6B42F-F74E-CB41-8CC5-6197634428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1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5BA8-0D35-7647-BCF8-EF0677540576}" type="datetimeFigureOut">
              <a:rPr lang="en-US" smtClean="0"/>
              <a:t>19/09/15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6B42F-F74E-CB41-8CC5-6197634428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128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5BA8-0D35-7647-BCF8-EF0677540576}" type="datetimeFigureOut">
              <a:rPr lang="en-US" smtClean="0"/>
              <a:t>19/09/15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6B42F-F74E-CB41-8CC5-6197634428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9010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5BA8-0D35-7647-BCF8-EF0677540576}" type="datetimeFigureOut">
              <a:rPr lang="en-US" smtClean="0"/>
              <a:t>19/09/15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6B42F-F74E-CB41-8CC5-6197634428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952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5BA8-0D35-7647-BCF8-EF0677540576}" type="datetimeFigureOut">
              <a:rPr lang="en-US" smtClean="0"/>
              <a:t>19/09/15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6B42F-F74E-CB41-8CC5-6197634428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630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5BA8-0D35-7647-BCF8-EF0677540576}" type="datetimeFigureOut">
              <a:rPr lang="en-US" smtClean="0"/>
              <a:t>19/09/15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6B42F-F74E-CB41-8CC5-6197634428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681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5BA8-0D35-7647-BCF8-EF0677540576}" type="datetimeFigureOut">
              <a:rPr lang="en-US" smtClean="0"/>
              <a:t>19/09/15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6B42F-F74E-CB41-8CC5-6197634428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2182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B5BA8-0D35-7647-BCF8-EF0677540576}" type="datetimeFigureOut">
              <a:rPr lang="en-US" smtClean="0"/>
              <a:t>19/09/15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6B42F-F74E-CB41-8CC5-6197634428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752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8.xml"/><Relationship Id="rId3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6.xml"/><Relationship Id="rId3" Type="http://schemas.openxmlformats.org/officeDocument/2006/relationships/chart" Target="../charts/char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/>
              <a:t>Számokba zárt </a:t>
            </a:r>
            <a:r>
              <a:rPr lang="hu-HU" b="1" dirty="0" smtClean="0"/>
              <a:t>hitünk</a:t>
            </a:r>
            <a:endParaRPr lang="hu-H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Hogyan fest a jövőnk a számok, a statisztika tükrében?</a:t>
            </a:r>
          </a:p>
          <a:p>
            <a:r>
              <a:rPr lang="hu-HU" dirty="0" smtClean="0"/>
              <a:t>Dr. Fábri György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27141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15" y="274638"/>
            <a:ext cx="8628185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Evangélikus </a:t>
            </a:r>
            <a:r>
              <a:rPr lang="hu-HU" b="1" dirty="0" err="1" smtClean="0"/>
              <a:t>korhoszok</a:t>
            </a:r>
            <a:r>
              <a:rPr lang="hu-HU" b="1" dirty="0" smtClean="0"/>
              <a:t> változása 2001-2011 (KSH)</a:t>
            </a:r>
            <a:endParaRPr lang="hu-HU" b="1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8178203"/>
              </p:ext>
            </p:extLst>
          </p:nvPr>
        </p:nvGraphicFramePr>
        <p:xfrm>
          <a:off x="0" y="2057400"/>
          <a:ext cx="9078872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6037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0042620"/>
              </p:ext>
            </p:extLst>
          </p:nvPr>
        </p:nvGraphicFramePr>
        <p:xfrm>
          <a:off x="-1" y="0"/>
          <a:ext cx="904903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9448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-27551" y="0"/>
          <a:ext cx="4568683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4582780" y="0"/>
          <a:ext cx="4566074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2280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684" y="0"/>
            <a:ext cx="8229600" cy="1143000"/>
          </a:xfrm>
        </p:spPr>
        <p:txBody>
          <a:bodyPr/>
          <a:lstStyle/>
          <a:p>
            <a:r>
              <a:rPr lang="hu-HU" b="1" dirty="0" smtClean="0"/>
              <a:t>Népmozgalmi trendjeink</a:t>
            </a:r>
            <a:endParaRPr lang="hu-HU" b="1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1847879"/>
              </p:ext>
            </p:extLst>
          </p:nvPr>
        </p:nvGraphicFramePr>
        <p:xfrm>
          <a:off x="0" y="1116862"/>
          <a:ext cx="9144000" cy="5741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8242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473450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3988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6" y="2332037"/>
            <a:ext cx="8229600" cy="4525963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bg1">
                    <a:lumMod val="75000"/>
                  </a:schemeClr>
                </a:solidFill>
              </a:rPr>
              <a:t>I. </a:t>
            </a:r>
            <a:r>
              <a:rPr lang="hu-HU" b="1" dirty="0" smtClean="0">
                <a:solidFill>
                  <a:schemeClr val="bg1">
                    <a:lumMod val="75000"/>
                  </a:schemeClr>
                </a:solidFill>
              </a:rPr>
              <a:t>Tegyetek tanítvánnyá minden népet – ???</a:t>
            </a:r>
            <a:endParaRPr lang="hu-HU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hu-HU" b="1" dirty="0" smtClean="0">
                <a:solidFill>
                  <a:srgbClr val="000000"/>
                </a:solidFill>
              </a:rPr>
              <a:t>II. </a:t>
            </a:r>
            <a:r>
              <a:rPr lang="hu-HU" b="1" dirty="0" smtClean="0">
                <a:solidFill>
                  <a:srgbClr val="000000"/>
                </a:solidFill>
              </a:rPr>
              <a:t>Isten, haza, család – ???</a:t>
            </a:r>
            <a:endParaRPr lang="hu-HU" b="1" dirty="0" smtClean="0">
              <a:solidFill>
                <a:srgbClr val="000000"/>
              </a:solidFill>
            </a:endParaRPr>
          </a:p>
          <a:p>
            <a:r>
              <a:rPr lang="hu-HU" b="1" dirty="0" smtClean="0">
                <a:solidFill>
                  <a:schemeClr val="bg1">
                    <a:lumMod val="75000"/>
                  </a:schemeClr>
                </a:solidFill>
              </a:rPr>
              <a:t>III. </a:t>
            </a:r>
            <a:r>
              <a:rPr lang="hu-HU" b="1" dirty="0" smtClean="0">
                <a:solidFill>
                  <a:schemeClr val="bg1">
                    <a:lumMod val="75000"/>
                  </a:schemeClr>
                </a:solidFill>
              </a:rPr>
              <a:t>Láthatóan </a:t>
            </a:r>
            <a:r>
              <a:rPr lang="hu-HU" b="1" dirty="0" smtClean="0">
                <a:solidFill>
                  <a:schemeClr val="bg1">
                    <a:lumMod val="75000"/>
                  </a:schemeClr>
                </a:solidFill>
              </a:rPr>
              <a:t>evangélikus – !!!</a:t>
            </a:r>
            <a:endParaRPr lang="hu-HU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823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04" y="274638"/>
            <a:ext cx="9036896" cy="1143000"/>
          </a:xfrm>
        </p:spPr>
        <p:txBody>
          <a:bodyPr>
            <a:noAutofit/>
          </a:bodyPr>
          <a:lstStyle/>
          <a:p>
            <a:r>
              <a:rPr lang="hu-HU" sz="3200" b="1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Mennyire fontos az Ön számára általában az egyházhoz való tartozása?</a:t>
            </a:r>
            <a:endParaRPr lang="hu-HU" sz="3200" b="1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933218"/>
              </p:ext>
            </p:extLst>
          </p:nvPr>
        </p:nvGraphicFramePr>
        <p:xfrm>
          <a:off x="107104" y="1575848"/>
          <a:ext cx="9036896" cy="5282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6961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3"/>
          <p:cNvSpPr>
            <a:spLocks noGrp="1"/>
          </p:cNvSpPr>
          <p:nvPr>
            <p:ph type="title"/>
          </p:nvPr>
        </p:nvSpPr>
        <p:spPr>
          <a:xfrm>
            <a:off x="755650" y="188913"/>
            <a:ext cx="7772400" cy="1143000"/>
          </a:xfrm>
        </p:spPr>
        <p:txBody>
          <a:bodyPr/>
          <a:lstStyle/>
          <a:p>
            <a:pPr eaLnBrk="1" hangingPunct="1"/>
            <a:r>
              <a:rPr lang="hu-HU" sz="2800" b="1">
                <a:latin typeface="Arial" charset="0"/>
                <a:ea typeface="MS PGothic" charset="0"/>
                <a:cs typeface="MS PGothic" charset="0"/>
              </a:rPr>
              <a:t>Mennyire fontos az Ön számára a saját evangélikus gyülekezetéhez való tartozás?</a:t>
            </a:r>
            <a:endParaRPr lang="hu-HU" sz="2800">
              <a:latin typeface="Arial" charset="0"/>
              <a:ea typeface="MS PGothic" charset="0"/>
              <a:cs typeface="MS PGothic" charset="0"/>
            </a:endParaRPr>
          </a:p>
        </p:txBody>
      </p:sp>
      <p:pic>
        <p:nvPicPr>
          <p:cNvPr id="30722" name="Diagram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9144000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2217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Arial" charset="0"/>
                <a:ea typeface="MS PGothic" charset="0"/>
                <a:cs typeface="MS PGothic" charset="0"/>
              </a:rPr>
              <a:t>Kereszténységét...</a:t>
            </a:r>
            <a:endParaRPr lang="hu-HU" b="1">
              <a:latin typeface="Arial" charset="0"/>
              <a:ea typeface="MS PGothic" charset="0"/>
              <a:cs typeface="MS PGothic" charset="0"/>
            </a:endParaRPr>
          </a:p>
        </p:txBody>
      </p:sp>
      <p:pic>
        <p:nvPicPr>
          <p:cNvPr id="26626" name="Diagram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3238"/>
            <a:ext cx="9144000" cy="508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8146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3"/>
          <p:cNvSpPr>
            <a:spLocks noGrp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pPr eaLnBrk="1" hangingPunct="1"/>
            <a:r>
              <a:rPr lang="en-US" b="1">
                <a:latin typeface="Arial" charset="0"/>
                <a:ea typeface="MS PGothic" charset="0"/>
                <a:cs typeface="MS PGothic" charset="0"/>
              </a:rPr>
              <a:t>Evangélikusságát...</a:t>
            </a:r>
            <a:endParaRPr lang="hu-HU" b="1">
              <a:latin typeface="Arial" charset="0"/>
              <a:ea typeface="MS PGothic" charset="0"/>
              <a:cs typeface="MS PGothic" charset="0"/>
            </a:endParaRPr>
          </a:p>
        </p:txBody>
      </p:sp>
      <p:pic>
        <p:nvPicPr>
          <p:cNvPr id="28674" name="Diagram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313"/>
            <a:ext cx="9144000" cy="537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2354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6" y="2332037"/>
            <a:ext cx="8229600" cy="4525963"/>
          </a:xfrm>
        </p:spPr>
        <p:txBody>
          <a:bodyPr>
            <a:normAutofit/>
          </a:bodyPr>
          <a:lstStyle/>
          <a:p>
            <a:r>
              <a:rPr lang="hu-HU" b="1" dirty="0" smtClean="0"/>
              <a:t>I. </a:t>
            </a:r>
            <a:r>
              <a:rPr lang="hu-HU" b="1" dirty="0" smtClean="0"/>
              <a:t>Tegyetek tanítvánnyá minden népet – ???</a:t>
            </a:r>
            <a:endParaRPr lang="hu-HU" b="1" dirty="0" smtClean="0"/>
          </a:p>
          <a:p>
            <a:r>
              <a:rPr lang="hu-HU" b="1" dirty="0" smtClean="0"/>
              <a:t>II. </a:t>
            </a:r>
            <a:r>
              <a:rPr lang="hu-HU" b="1" dirty="0" smtClean="0"/>
              <a:t>Isten, haza, család – ???</a:t>
            </a:r>
            <a:endParaRPr lang="hu-HU" b="1" dirty="0" smtClean="0"/>
          </a:p>
          <a:p>
            <a:r>
              <a:rPr lang="hu-HU" b="1" dirty="0" smtClean="0"/>
              <a:t>III. </a:t>
            </a:r>
            <a:r>
              <a:rPr lang="hu-HU" b="1" dirty="0" smtClean="0"/>
              <a:t>Láthatóan </a:t>
            </a:r>
            <a:r>
              <a:rPr lang="hu-HU" b="1" dirty="0" smtClean="0"/>
              <a:t>evangélikus – !!!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813639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Vallás a mindennapokban</a:t>
            </a:r>
            <a:endParaRPr lang="hu-HU" b="1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3175251"/>
              </p:ext>
            </p:extLst>
          </p:nvPr>
        </p:nvGraphicFramePr>
        <p:xfrm>
          <a:off x="0" y="1529950"/>
          <a:ext cx="9144000" cy="532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294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2632488"/>
              </p:ext>
            </p:extLst>
          </p:nvPr>
        </p:nvGraphicFramePr>
        <p:xfrm>
          <a:off x="0" y="1450340"/>
          <a:ext cx="9144000" cy="5407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Etnikum és vallásosság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781233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11124" y="142875"/>
          <a:ext cx="9032875" cy="6715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75189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-31749" y="730250"/>
          <a:ext cx="3825876" cy="447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3898900" y="935037"/>
          <a:ext cx="52451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3627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Box 3"/>
          <p:cNvSpPr txBox="1">
            <a:spLocks noChangeArrowheads="1"/>
          </p:cNvSpPr>
          <p:nvPr/>
        </p:nvSpPr>
        <p:spPr bwMode="auto">
          <a:xfrm>
            <a:off x="14288" y="1538288"/>
            <a:ext cx="8801100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hu-HU"/>
              <a:t>Keresztény, evangélikus közösségként vessünk számot azzal, hogy a mindenkori hatalomnak vagy Krisztusnak tartozunk inkább igazodással? </a:t>
            </a:r>
          </a:p>
          <a:p>
            <a:pPr eaLnBrk="1" hangingPunct="1"/>
            <a:r>
              <a:rPr lang="hu-HU"/>
              <a:t>Jól ismerjük a jézusi mondást: adjuk meg a császárnak, ami a császáré, és Istennek, ami az Istené. Ezt gyakran az egyházi simulékonyság jeligéjeként emlegették. De mi mondjuk ezt a krisztusi hangsúllyal: megadjuk a ”császárnak”, a mindenkori hatalomnak a lojalitást, a szervezeti együttműködést, de csak azt. Nem adjuk oda azonban azt, ami csak az Istené!</a:t>
            </a:r>
          </a:p>
          <a:p>
            <a:pPr eaLnBrk="1" hangingPunct="1"/>
            <a:r>
              <a:rPr lang="hu-HU"/>
              <a:t>A lelkiismeretünk, a hitünk, a személyes elkötelezettségünk, morális értékrendünk az Istené, ebből ered az elesettek iránti szolidaritásunk, a nemzeti és nyugati keresztény közösséghez való kötődésünk és a hitvallás szabadsága melletti kiállásunk. Ezeket sem erővel, sem csábítással nem vehetik el tőlünk.</a:t>
            </a:r>
            <a:r>
              <a:rPr lang="en-US"/>
              <a:t> </a:t>
            </a:r>
            <a:endParaRPr lang="hu-HU"/>
          </a:p>
        </p:txBody>
      </p:sp>
      <p:sp>
        <p:nvSpPr>
          <p:cNvPr id="83970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>
                <a:latin typeface="Calibri" charset="0"/>
              </a:rPr>
              <a:t>Nagy Konstantin helyett kövessük az alázatos Jézust!</a:t>
            </a:r>
          </a:p>
        </p:txBody>
      </p:sp>
    </p:spTree>
    <p:extLst>
      <p:ext uri="{BB962C8B-B14F-4D97-AF65-F5344CB8AC3E}">
        <p14:creationId xmlns:p14="http://schemas.microsoft.com/office/powerpoint/2010/main" val="32645410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Családi állapot változása</a:t>
            </a:r>
            <a:br>
              <a:rPr lang="hu-HU" b="1" dirty="0" smtClean="0"/>
            </a:br>
            <a:r>
              <a:rPr lang="hu-HU" b="1" dirty="0" smtClean="0"/>
              <a:t>1990-2014</a:t>
            </a:r>
            <a:endParaRPr lang="hu-HU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9398299"/>
              </p:ext>
            </p:extLst>
          </p:nvPr>
        </p:nvGraphicFramePr>
        <p:xfrm>
          <a:off x="0" y="1263066"/>
          <a:ext cx="9144000" cy="5592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42501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1706114"/>
              </p:ext>
            </p:extLst>
          </p:nvPr>
        </p:nvGraphicFramePr>
        <p:xfrm>
          <a:off x="0" y="58318"/>
          <a:ext cx="9144000" cy="6799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91060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Változás ötévenként</a:t>
            </a:r>
            <a:endParaRPr lang="hu-HU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649099"/>
              </p:ext>
            </p:extLst>
          </p:nvPr>
        </p:nvGraphicFramePr>
        <p:xfrm>
          <a:off x="0" y="1503300"/>
          <a:ext cx="9097025" cy="5354698"/>
        </p:xfrm>
        <a:graphic>
          <a:graphicData uri="http://schemas.openxmlformats.org/drawingml/2006/table">
            <a:tbl>
              <a:tblPr/>
              <a:tblGrid>
                <a:gridCol w="1819405"/>
                <a:gridCol w="1819405"/>
                <a:gridCol w="1819405"/>
                <a:gridCol w="1819405"/>
                <a:gridCol w="1819405"/>
              </a:tblGrid>
              <a:tr h="1529913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effectLst/>
                        <a:latin typeface="Arial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err="1">
                          <a:effectLst/>
                          <a:latin typeface="Arial"/>
                          <a:cs typeface="Arial"/>
                        </a:rPr>
                        <a:t>Házas</a:t>
                      </a:r>
                      <a:endParaRPr lang="en-US" sz="2400" b="1" i="0" u="none" strike="noStrike" dirty="0">
                        <a:effectLst/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err="1">
                          <a:effectLst/>
                          <a:latin typeface="Arial"/>
                          <a:cs typeface="Arial"/>
                        </a:rPr>
                        <a:t>Elvált</a:t>
                      </a:r>
                      <a:endParaRPr lang="en-US" sz="2400" b="1" i="0" u="none" strike="noStrike" dirty="0">
                        <a:effectLst/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err="1">
                          <a:effectLst/>
                          <a:latin typeface="Arial"/>
                          <a:cs typeface="Arial"/>
                        </a:rPr>
                        <a:t>Nőtlen</a:t>
                      </a:r>
                      <a:r>
                        <a:rPr lang="en-US" sz="2400" b="1" i="0" u="none" strike="noStrike" dirty="0">
                          <a:effectLst/>
                          <a:latin typeface="Arial"/>
                          <a:cs typeface="Arial"/>
                        </a:rPr>
                        <a:t>, </a:t>
                      </a:r>
                      <a:r>
                        <a:rPr lang="en-US" sz="2400" b="1" i="0" u="none" strike="noStrike" dirty="0" err="1">
                          <a:effectLst/>
                          <a:latin typeface="Arial"/>
                          <a:cs typeface="Arial"/>
                        </a:rPr>
                        <a:t>hajadon</a:t>
                      </a:r>
                      <a:endParaRPr lang="en-US" sz="2400" b="1" i="0" u="none" strike="noStrike" dirty="0">
                        <a:effectLst/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err="1">
                          <a:effectLst/>
                          <a:latin typeface="Arial"/>
                          <a:cs typeface="Arial"/>
                        </a:rPr>
                        <a:t>Özvegy</a:t>
                      </a:r>
                      <a:endParaRPr lang="en-US" sz="2400" b="1" i="0" u="none" strike="noStrike" dirty="0">
                        <a:effectLst/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7649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effectLst/>
                          <a:latin typeface="Arial"/>
                          <a:cs typeface="Arial"/>
                        </a:rPr>
                        <a:t>1995.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94,12%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111,63%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119,63%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103,18%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9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effectLst/>
                          <a:latin typeface="Arial"/>
                          <a:cs typeface="Arial"/>
                        </a:rPr>
                        <a:t>2000.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92,26%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114,44%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110,81%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100,37%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9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effectLst/>
                          <a:latin typeface="Arial"/>
                          <a:cs typeface="Arial"/>
                        </a:rPr>
                        <a:t>2005.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96,16%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106,38%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112,84%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102,70%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9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effectLst/>
                          <a:latin typeface="Arial"/>
                          <a:cs typeface="Arial"/>
                        </a:rPr>
                        <a:t>2010.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92,76%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110,61%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110,33%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97,83%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9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effectLst/>
                          <a:latin typeface="Arial"/>
                          <a:cs typeface="Arial"/>
                        </a:rPr>
                        <a:t>2014.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92,93%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110,17%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/>
                          <a:cs typeface="Arial"/>
                        </a:rPr>
                        <a:t>103,96%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/>
                          <a:cs typeface="Arial"/>
                        </a:rPr>
                        <a:t>98,75%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6044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0003398"/>
              </p:ext>
            </p:extLst>
          </p:nvPr>
        </p:nvGraphicFramePr>
        <p:xfrm>
          <a:off x="0" y="71277"/>
          <a:ext cx="9144000" cy="6786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66259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6" y="2332037"/>
            <a:ext cx="8229600" cy="4525963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bg1">
                    <a:lumMod val="75000"/>
                  </a:schemeClr>
                </a:solidFill>
              </a:rPr>
              <a:t>I. </a:t>
            </a:r>
            <a:r>
              <a:rPr lang="hu-HU" b="1" dirty="0" smtClean="0">
                <a:solidFill>
                  <a:schemeClr val="bg1">
                    <a:lumMod val="75000"/>
                  </a:schemeClr>
                </a:solidFill>
              </a:rPr>
              <a:t>Tegyetek tanítvánnyá minden népet – ???</a:t>
            </a:r>
            <a:endParaRPr lang="hu-HU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hu-HU" b="1" dirty="0" smtClean="0">
                <a:solidFill>
                  <a:schemeClr val="bg1">
                    <a:lumMod val="75000"/>
                  </a:schemeClr>
                </a:solidFill>
              </a:rPr>
              <a:t>II. </a:t>
            </a:r>
            <a:r>
              <a:rPr lang="hu-HU" b="1" dirty="0" smtClean="0">
                <a:solidFill>
                  <a:schemeClr val="bg1">
                    <a:lumMod val="75000"/>
                  </a:schemeClr>
                </a:solidFill>
              </a:rPr>
              <a:t>Isten, haza, család – ???</a:t>
            </a:r>
            <a:endParaRPr lang="hu-HU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hu-HU" b="1" dirty="0" smtClean="0">
                <a:solidFill>
                  <a:srgbClr val="000000"/>
                </a:solidFill>
              </a:rPr>
              <a:t>III. </a:t>
            </a:r>
            <a:r>
              <a:rPr lang="hu-HU" b="1" dirty="0" smtClean="0">
                <a:solidFill>
                  <a:srgbClr val="000000"/>
                </a:solidFill>
              </a:rPr>
              <a:t>Láthatóan </a:t>
            </a:r>
            <a:r>
              <a:rPr lang="hu-HU" b="1" dirty="0" smtClean="0">
                <a:solidFill>
                  <a:srgbClr val="000000"/>
                </a:solidFill>
              </a:rPr>
              <a:t>evangélikus – !!!</a:t>
            </a:r>
            <a:endParaRPr lang="hu-HU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82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6" y="2332037"/>
            <a:ext cx="8229600" cy="4525963"/>
          </a:xfrm>
        </p:spPr>
        <p:txBody>
          <a:bodyPr>
            <a:normAutofit/>
          </a:bodyPr>
          <a:lstStyle/>
          <a:p>
            <a:r>
              <a:rPr lang="hu-HU" b="1" dirty="0" smtClean="0"/>
              <a:t>I. </a:t>
            </a:r>
            <a:r>
              <a:rPr lang="hu-HU" b="1" dirty="0" smtClean="0"/>
              <a:t>Tegyetek tanítvánnyá minden népet – ???</a:t>
            </a:r>
            <a:endParaRPr lang="hu-HU" b="1" dirty="0" smtClean="0"/>
          </a:p>
          <a:p>
            <a:r>
              <a:rPr lang="hu-HU" b="1" dirty="0" smtClean="0">
                <a:solidFill>
                  <a:schemeClr val="bg1">
                    <a:lumMod val="75000"/>
                  </a:schemeClr>
                </a:solidFill>
              </a:rPr>
              <a:t>II. </a:t>
            </a:r>
            <a:r>
              <a:rPr lang="hu-HU" b="1" dirty="0" smtClean="0">
                <a:solidFill>
                  <a:schemeClr val="bg1">
                    <a:lumMod val="75000"/>
                  </a:schemeClr>
                </a:solidFill>
              </a:rPr>
              <a:t>Isten, haza, család – ???</a:t>
            </a:r>
            <a:endParaRPr lang="hu-HU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hu-HU" b="1" dirty="0" smtClean="0">
                <a:solidFill>
                  <a:schemeClr val="bg1">
                    <a:lumMod val="75000"/>
                  </a:schemeClr>
                </a:solidFill>
              </a:rPr>
              <a:t>III. </a:t>
            </a:r>
            <a:r>
              <a:rPr lang="hu-HU" b="1" dirty="0" smtClean="0">
                <a:solidFill>
                  <a:schemeClr val="bg1">
                    <a:lumMod val="75000"/>
                  </a:schemeClr>
                </a:solidFill>
              </a:rPr>
              <a:t>Láthatóan </a:t>
            </a:r>
            <a:r>
              <a:rPr lang="hu-HU" b="1" dirty="0" smtClean="0">
                <a:solidFill>
                  <a:schemeClr val="bg1">
                    <a:lumMod val="75000"/>
                  </a:schemeClr>
                </a:solidFill>
              </a:rPr>
              <a:t>evangélikus – !!!</a:t>
            </a:r>
            <a:endParaRPr lang="hu-HU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948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hu-HU" b="1">
                <a:latin typeface="Calibri" charset="0"/>
              </a:rPr>
              <a:t>A gyülekezet érvényes forma még?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L</a:t>
            </a:r>
            <a:r>
              <a:rPr lang="hu-HU">
                <a:latin typeface="Calibri" charset="0"/>
              </a:rPr>
              <a:t>akóhely és munkahely szétválása</a:t>
            </a:r>
          </a:p>
          <a:p>
            <a:r>
              <a:rPr lang="en-US">
                <a:latin typeface="Calibri" charset="0"/>
              </a:rPr>
              <a:t>I</a:t>
            </a:r>
            <a:r>
              <a:rPr lang="hu-HU">
                <a:latin typeface="Calibri" charset="0"/>
              </a:rPr>
              <a:t>dőbeli és térbeli mobilitás</a:t>
            </a:r>
          </a:p>
          <a:p>
            <a:r>
              <a:rPr lang="en-US">
                <a:latin typeface="Calibri" charset="0"/>
              </a:rPr>
              <a:t>D</a:t>
            </a:r>
            <a:r>
              <a:rPr lang="hu-HU">
                <a:latin typeface="Calibri" charset="0"/>
              </a:rPr>
              <a:t>ifferenciált közösségek</a:t>
            </a:r>
          </a:p>
          <a:p>
            <a:r>
              <a:rPr lang="hu-HU">
                <a:latin typeface="Calibri" charset="0"/>
              </a:rPr>
              <a:t>Az életformák többszólamúsága</a:t>
            </a:r>
          </a:p>
          <a:p>
            <a:r>
              <a:rPr lang="hu-HU">
                <a:latin typeface="Calibri" charset="0"/>
              </a:rPr>
              <a:t>Értékrendek és orientációk „többlakúsága”</a:t>
            </a:r>
          </a:p>
        </p:txBody>
      </p:sp>
    </p:spTree>
    <p:extLst>
      <p:ext uri="{BB962C8B-B14F-4D97-AF65-F5344CB8AC3E}">
        <p14:creationId xmlns:p14="http://schemas.microsoft.com/office/powerpoint/2010/main" val="21155942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b="1" dirty="0" smtClean="0">
                <a:latin typeface="Calibri" charset="0"/>
              </a:rPr>
              <a:t>Nyomorúságaink</a:t>
            </a:r>
            <a:endParaRPr lang="hu-HU" b="1" dirty="0">
              <a:latin typeface="Calibri" charset="0"/>
            </a:endParaRPr>
          </a:p>
        </p:txBody>
      </p:sp>
      <p:sp>
        <p:nvSpPr>
          <p:cNvPr id="870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dirty="0">
                <a:latin typeface="Calibri" charset="0"/>
              </a:rPr>
              <a:t>az együttműködés hiánya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hu-HU" dirty="0">
                <a:latin typeface="Calibri" charset="0"/>
              </a:rPr>
              <a:t>autonómia-hiány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hu-HU" dirty="0">
                <a:latin typeface="Calibri" charset="0"/>
              </a:rPr>
              <a:t>hamisságok és önbecsapások uralma</a:t>
            </a:r>
          </a:p>
          <a:p>
            <a:pPr eaLnBrk="1" hangingPunct="1"/>
            <a:r>
              <a:rPr lang="hu-HU" dirty="0">
                <a:latin typeface="Calibri" charset="0"/>
              </a:rPr>
              <a:t>a velünk élő kádárizmus: „kaparj kurta</a:t>
            </a:r>
            <a:r>
              <a:rPr lang="hu-HU" dirty="0" smtClean="0">
                <a:latin typeface="Calibri" charset="0"/>
              </a:rPr>
              <a:t>”</a:t>
            </a:r>
          </a:p>
          <a:p>
            <a:pPr eaLnBrk="1" hangingPunct="1"/>
            <a:r>
              <a:rPr lang="hu-HU" altLang="ja-JP" dirty="0" smtClean="0">
                <a:latin typeface="Calibri" charset="0"/>
              </a:rPr>
              <a:t>elmosódott veszélyérzet</a:t>
            </a:r>
          </a:p>
          <a:p>
            <a:pPr eaLnBrk="1" hangingPunct="1"/>
            <a:r>
              <a:rPr lang="hu-HU" altLang="ja-JP" dirty="0" smtClean="0">
                <a:latin typeface="Calibri" charset="0"/>
              </a:rPr>
              <a:t>lakmuszpapír: migráció</a:t>
            </a:r>
            <a:endParaRPr lang="en-US" altLang="ja-JP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  <a:p>
            <a:pPr eaLnBrk="1" hangingPunct="1"/>
            <a:endParaRPr lang="hu-HU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3665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HÁLÓZATOSSÁG</a:t>
            </a:r>
            <a:endParaRPr lang="hu-H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életszerűbb egyházszervezeti forma</a:t>
            </a:r>
          </a:p>
          <a:p>
            <a:r>
              <a:rPr lang="hu-HU" dirty="0" smtClean="0"/>
              <a:t>a hitmegélés közössége</a:t>
            </a:r>
          </a:p>
          <a:p>
            <a:r>
              <a:rPr lang="hu-HU" dirty="0" smtClean="0"/>
              <a:t>a közösség-megélés lehetősége</a:t>
            </a:r>
          </a:p>
          <a:p>
            <a:r>
              <a:rPr lang="hu-HU" dirty="0" smtClean="0"/>
              <a:t>az együttműködés kultúrája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94549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Miénk az egyház!</a:t>
            </a:r>
            <a:endParaRPr lang="hu-H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</a:t>
            </a:r>
            <a:r>
              <a:rPr lang="hu-HU" dirty="0" smtClean="0"/>
              <a:t>zemély szerint a mi ajándékunk Krisztustól</a:t>
            </a:r>
          </a:p>
          <a:p>
            <a:r>
              <a:rPr lang="hu-HU" dirty="0"/>
              <a:t>Személy szerint a </a:t>
            </a:r>
            <a:r>
              <a:rPr lang="hu-HU" dirty="0" smtClean="0"/>
              <a:t> mi felelősségünk!</a:t>
            </a:r>
          </a:p>
          <a:p>
            <a:r>
              <a:rPr lang="hu-HU" dirty="0"/>
              <a:t>Személy szerint a </a:t>
            </a:r>
            <a:r>
              <a:rPr lang="hu-HU" dirty="0" smtClean="0"/>
              <a:t> mi lehetőségünk</a:t>
            </a:r>
          </a:p>
          <a:p>
            <a:r>
              <a:rPr lang="hu-HU" dirty="0"/>
              <a:t>Személy szerint a </a:t>
            </a:r>
            <a:r>
              <a:rPr lang="hu-HU" dirty="0" smtClean="0"/>
              <a:t> mi otthonunk</a:t>
            </a:r>
          </a:p>
          <a:p>
            <a:r>
              <a:rPr lang="hu-HU" dirty="0"/>
              <a:t>Személy szerint a </a:t>
            </a:r>
            <a:r>
              <a:rPr lang="hu-HU" dirty="0" smtClean="0"/>
              <a:t> mi feladatunk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810653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4450" y="0"/>
          <a:ext cx="9099552" cy="70342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4888"/>
                <a:gridCol w="2274888"/>
                <a:gridCol w="2274888"/>
                <a:gridCol w="2274888"/>
              </a:tblGrid>
              <a:tr h="141601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Spiritális-teológiai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tartalom</a:t>
                      </a:r>
                      <a:endParaRPr lang="en-US" sz="28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Egyházszer-vezeti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hatás</a:t>
                      </a:r>
                      <a:endParaRPr lang="en-US" sz="28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Társadalmi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üzenet</a:t>
                      </a:r>
                      <a:endParaRPr lang="en-US" sz="2800" dirty="0"/>
                    </a:p>
                  </a:txBody>
                  <a:tcPr marL="91447" marR="91447" marT="45716" marB="45716"/>
                </a:tc>
              </a:tr>
              <a:tr h="146300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>
                          <a:solidFill>
                            <a:srgbClr val="008000"/>
                          </a:solidFill>
                        </a:rPr>
                        <a:t>Önkéntesség</a:t>
                      </a:r>
                      <a:endParaRPr lang="en-US" sz="2000" b="1" dirty="0">
                        <a:solidFill>
                          <a:srgbClr val="008000"/>
                        </a:solidFill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keresztényi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szeretet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elesettek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iránti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szolidaritás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Erőforrás-bővülés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identitás-alkotás</a:t>
                      </a:r>
                      <a:endParaRPr lang="en-US" sz="14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 </a:t>
                      </a:r>
                      <a:r>
                        <a:rPr lang="en-US" sz="1800" b="1" dirty="0" err="1" smtClean="0"/>
                        <a:t>kapitalizmus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és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demokrácia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emberi</a:t>
                      </a:r>
                      <a:r>
                        <a:rPr lang="en-US" sz="1800" b="1" dirty="0" smtClean="0"/>
                        <a:t>/</a:t>
                      </a:r>
                      <a:r>
                        <a:rPr lang="en-US" sz="1800" b="1" dirty="0" err="1" smtClean="0"/>
                        <a:t>morális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baseline="0" dirty="0" err="1" smtClean="0"/>
                        <a:t>visszavétele</a:t>
                      </a:r>
                      <a:r>
                        <a:rPr lang="en-US" sz="1800" b="1" baseline="0" dirty="0" smtClean="0"/>
                        <a:t>, </a:t>
                      </a:r>
                      <a:r>
                        <a:rPr lang="en-US" sz="1800" b="1" baseline="0" dirty="0" err="1" smtClean="0"/>
                        <a:t>társadalmi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baseline="0" dirty="0" err="1" smtClean="0"/>
                        <a:t>szolidaritás</a:t>
                      </a:r>
                      <a:endParaRPr lang="en-US" sz="1800" b="1" dirty="0"/>
                    </a:p>
                  </a:txBody>
                  <a:tcPr marL="91447" marR="91447" marT="45716" marB="45716"/>
                </a:tc>
              </a:tr>
              <a:tr h="118868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>
                          <a:solidFill>
                            <a:srgbClr val="008000"/>
                          </a:solidFill>
                        </a:rPr>
                        <a:t>Lelkészi</a:t>
                      </a: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rgbClr val="008000"/>
                          </a:solidFill>
                        </a:rPr>
                        <a:t>munka</a:t>
                      </a: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/</a:t>
                      </a:r>
                      <a:r>
                        <a:rPr lang="en-US" sz="2000" b="1" dirty="0" err="1" smtClean="0">
                          <a:solidFill>
                            <a:srgbClr val="008000"/>
                          </a:solidFill>
                        </a:rPr>
                        <a:t>személyesség</a:t>
                      </a:r>
                      <a:endParaRPr lang="en-US" sz="2000" b="1" dirty="0">
                        <a:solidFill>
                          <a:srgbClr val="008000"/>
                        </a:solidFill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 </a:t>
                      </a:r>
                      <a:r>
                        <a:rPr lang="en-US" sz="1400" dirty="0" err="1" smtClean="0"/>
                        <a:t>személy</a:t>
                      </a:r>
                      <a:r>
                        <a:rPr lang="en-US" sz="1400" dirty="0" smtClean="0"/>
                        <a:t>, a </a:t>
                      </a:r>
                      <a:r>
                        <a:rPr lang="en-US" sz="1400" dirty="0" err="1" smtClean="0"/>
                        <a:t>lélek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megszólítása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egyetemes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papság</a:t>
                      </a:r>
                      <a:endParaRPr lang="en-US" sz="14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Lelkészi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munkafeltételek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javítása</a:t>
                      </a:r>
                      <a:endParaRPr lang="en-US" sz="14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Az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elmagányosodott</a:t>
                      </a:r>
                      <a:r>
                        <a:rPr lang="en-US" sz="1800" b="1" dirty="0" smtClean="0"/>
                        <a:t>, </a:t>
                      </a:r>
                      <a:r>
                        <a:rPr lang="en-US" sz="1800" b="1" dirty="0" err="1" smtClean="0"/>
                        <a:t>gyötrődő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embert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megszólítani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képes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közösség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és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tanítás</a:t>
                      </a:r>
                      <a:endParaRPr lang="en-US" sz="1800" b="1" dirty="0"/>
                    </a:p>
                  </a:txBody>
                  <a:tcPr marL="91447" marR="91447" marT="45716" marB="45716"/>
                </a:tc>
              </a:tr>
              <a:tr h="76064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>
                          <a:solidFill>
                            <a:srgbClr val="008000"/>
                          </a:solidFill>
                        </a:rPr>
                        <a:t>Hálózatosság</a:t>
                      </a:r>
                      <a:endParaRPr lang="en-US" sz="2000" b="1" dirty="0">
                        <a:solidFill>
                          <a:srgbClr val="008000"/>
                        </a:solidFill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testvéri-felebaráti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közösség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egymáshozfordulás</a:t>
                      </a:r>
                      <a:endParaRPr lang="en-US" sz="14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Hatékonyság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erőforrás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építkezés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megtartás</a:t>
                      </a:r>
                      <a:endParaRPr lang="en-US" sz="14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Az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együttműködés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kultúrája</a:t>
                      </a:r>
                      <a:endParaRPr lang="en-US" sz="1800" b="1" dirty="0"/>
                    </a:p>
                  </a:txBody>
                  <a:tcPr marL="91447" marR="91447" marT="45716" marB="45716"/>
                </a:tc>
              </a:tr>
              <a:tr h="988837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>
                          <a:solidFill>
                            <a:srgbClr val="008000"/>
                          </a:solidFill>
                        </a:rPr>
                        <a:t>Fenntarthatóság</a:t>
                      </a:r>
                      <a:endParaRPr lang="en-US" sz="2000" b="1" dirty="0">
                        <a:solidFill>
                          <a:srgbClr val="008000"/>
                        </a:solidFill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teremtett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világhoz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való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alázatos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és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felelős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viszonyunk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Távlatos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működési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gondolkodás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hagyományok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őrzése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kulturális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identitás</a:t>
                      </a:r>
                      <a:endParaRPr lang="en-US" sz="14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Környezeti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és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társadalmi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felelősség</a:t>
                      </a:r>
                      <a:r>
                        <a:rPr lang="en-US" sz="1800" b="1" dirty="0" smtClean="0"/>
                        <a:t>, </a:t>
                      </a:r>
                      <a:endParaRPr lang="en-US" sz="1800" b="1" dirty="0"/>
                    </a:p>
                  </a:txBody>
                  <a:tcPr marL="91447" marR="91447" marT="45716" marB="45716"/>
                </a:tc>
              </a:tr>
              <a:tr h="121703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>
                          <a:solidFill>
                            <a:srgbClr val="008000"/>
                          </a:solidFill>
                        </a:rPr>
                        <a:t>Hivatásszerűség</a:t>
                      </a:r>
                      <a:endParaRPr lang="en-US" sz="2000" b="1" dirty="0">
                        <a:solidFill>
                          <a:srgbClr val="008000"/>
                        </a:solidFill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keresztényi szeretet, az önérvényesítést visszafogó alázat, szolgálatkészség, egymás hibázásainak megbocsátása</a:t>
                      </a:r>
                      <a:endParaRPr lang="hu-HU" sz="1100" dirty="0" smtClean="0">
                        <a:effectLst/>
                      </a:endParaRPr>
                    </a:p>
                    <a:p>
                      <a:endParaRPr lang="en-US" sz="14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r>
                        <a:rPr lang="en-US" sz="1400" baseline="0" dirty="0" err="1" smtClean="0"/>
                        <a:t>Hatékonyság</a:t>
                      </a:r>
                      <a:r>
                        <a:rPr lang="en-US" sz="1400" baseline="0" dirty="0" smtClean="0"/>
                        <a:t>;</a:t>
                      </a:r>
                    </a:p>
                    <a:p>
                      <a:r>
                        <a:rPr lang="en-US" sz="1400" baseline="0" dirty="0" smtClean="0"/>
                        <a:t>a </a:t>
                      </a:r>
                      <a:r>
                        <a:rPr lang="en-US" sz="1400" baseline="0" dirty="0" err="1" smtClean="0"/>
                        <a:t>centralizáltság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és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dezintegráció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végleteinek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meghaladása</a:t>
                      </a:r>
                      <a:endParaRPr lang="en-US" sz="14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Egy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funkcionálisan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működő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baseline="0" dirty="0" err="1" smtClean="0"/>
                        <a:t>társadalmi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baseline="0" dirty="0" err="1" smtClean="0"/>
                        <a:t>intézmény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baseline="0" dirty="0" err="1" smtClean="0"/>
                        <a:t>felmutatása</a:t>
                      </a:r>
                      <a:endParaRPr lang="en-US" sz="1800" b="1" dirty="0"/>
                    </a:p>
                  </a:txBody>
                  <a:tcPr marL="91447" marR="91447" marT="45716" marB="4571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784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114300"/>
            <a:ext cx="892175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7295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b="1" dirty="0" smtClean="0">
                <a:ea typeface="+mj-ea"/>
                <a:cs typeface="+mj-cs"/>
              </a:rPr>
              <a:t>Vallásosság Magyarországon – 2011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0" y="1417639"/>
          <a:ext cx="9143999" cy="544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347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67930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0163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Vallásosság</a:t>
            </a:r>
            <a:endParaRPr lang="hu-HU" b="1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150542"/>
              </p:ext>
            </p:extLst>
          </p:nvPr>
        </p:nvGraphicFramePr>
        <p:xfrm>
          <a:off x="0" y="1417638"/>
          <a:ext cx="9144000" cy="544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771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hu-HU" b="1" dirty="0" smtClean="0"/>
              <a:t>Istenhit</a:t>
            </a:r>
            <a:endParaRPr lang="hu-HU" b="1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59629"/>
              </p:ext>
            </p:extLst>
          </p:nvPr>
        </p:nvGraphicFramePr>
        <p:xfrm>
          <a:off x="0" y="963868"/>
          <a:ext cx="8983980" cy="5894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3162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221017"/>
              </p:ext>
            </p:extLst>
          </p:nvPr>
        </p:nvGraphicFramePr>
        <p:xfrm>
          <a:off x="0" y="1564938"/>
          <a:ext cx="9143999" cy="5293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hu-HU" b="1" dirty="0" err="1" smtClean="0"/>
              <a:t>Korhoszok</a:t>
            </a:r>
            <a:r>
              <a:rPr lang="hu-HU" b="1" dirty="0" smtClean="0"/>
              <a:t> az egyházakban – KSH 2011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579376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1670</TotalTime>
  <Words>704</Words>
  <Application>Microsoft Macintosh PowerPoint</Application>
  <PresentationFormat>On-screen Show (4:3)</PresentationFormat>
  <Paragraphs>142</Paragraphs>
  <Slides>34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Számokba zárt hitünk</vt:lpstr>
      <vt:lpstr>PowerPoint Presentation</vt:lpstr>
      <vt:lpstr>PowerPoint Presentation</vt:lpstr>
      <vt:lpstr>PowerPoint Presentation</vt:lpstr>
      <vt:lpstr>Vallásosság Magyarországon – 2011</vt:lpstr>
      <vt:lpstr>PowerPoint Presentation</vt:lpstr>
      <vt:lpstr>Vallásosság</vt:lpstr>
      <vt:lpstr>Istenhit</vt:lpstr>
      <vt:lpstr>Korhoszok az egyházakban – KSH 2011</vt:lpstr>
      <vt:lpstr>Evangélikus korhoszok változása 2001-2011 (KSH)</vt:lpstr>
      <vt:lpstr>PowerPoint Presentation</vt:lpstr>
      <vt:lpstr>PowerPoint Presentation</vt:lpstr>
      <vt:lpstr>Népmozgalmi trendjeink</vt:lpstr>
      <vt:lpstr>PowerPoint Presentation</vt:lpstr>
      <vt:lpstr>PowerPoint Presentation</vt:lpstr>
      <vt:lpstr>Mennyire fontos az Ön számára általában az egyházhoz való tartozása?</vt:lpstr>
      <vt:lpstr>Mennyire fontos az Ön számára a saját evangélikus gyülekezetéhez való tartozás?</vt:lpstr>
      <vt:lpstr>Kereszténységét...</vt:lpstr>
      <vt:lpstr>Evangélikusságát...</vt:lpstr>
      <vt:lpstr>Vallás a mindennapokban</vt:lpstr>
      <vt:lpstr>Etnikum és vallásosság</vt:lpstr>
      <vt:lpstr>PowerPoint Presentation</vt:lpstr>
      <vt:lpstr>PowerPoint Presentation</vt:lpstr>
      <vt:lpstr>Nagy Konstantin helyett kövessük az alázatos Jézust!</vt:lpstr>
      <vt:lpstr>Családi állapot változása 1990-2014</vt:lpstr>
      <vt:lpstr>PowerPoint Presentation</vt:lpstr>
      <vt:lpstr>Változás ötévenként</vt:lpstr>
      <vt:lpstr>PowerPoint Presentation</vt:lpstr>
      <vt:lpstr>PowerPoint Presentation</vt:lpstr>
      <vt:lpstr>A gyülekezet érvényes forma még?</vt:lpstr>
      <vt:lpstr>Nyomorúságaink</vt:lpstr>
      <vt:lpstr>HÁLÓZATOSSÁG</vt:lpstr>
      <vt:lpstr>Miénk az egyház!</vt:lpstr>
      <vt:lpstr>PowerPoint Presentation</vt:lpstr>
    </vt:vector>
  </TitlesOfParts>
  <Company>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FGy</dc:creator>
  <cp:lastModifiedBy>FGy</cp:lastModifiedBy>
  <cp:revision>22</cp:revision>
  <dcterms:created xsi:type="dcterms:W3CDTF">2015-09-17T20:06:46Z</dcterms:created>
  <dcterms:modified xsi:type="dcterms:W3CDTF">2015-09-19T06:36:18Z</dcterms:modified>
</cp:coreProperties>
</file>